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charts/chart9.xml" ContentType="application/vnd.openxmlformats-officedocument.drawingml.chart+xml"/>
  <Override PartName="/ppt/charts/chart11.xml" ContentType="application/vnd.openxmlformats-officedocument.drawingml.char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charts/chart7.xml" ContentType="application/vnd.openxmlformats-officedocument.drawingml.chart+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Default Extension="xlsx" ContentType="application/vnd.openxmlformats-officedocument.spreadsheetml.sheet"/>
  <Override PartName="/ppt/charts/chart5.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charts/chart8.xml" ContentType="application/vnd.openxmlformats-officedocument.drawingml.chart+xml"/>
  <Override PartName="/ppt/charts/chart12.xml" ContentType="application/vnd.openxmlformats-officedocument.drawingml.chart+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charts/chart6.xml" ContentType="application/vnd.openxmlformats-officedocument.drawingml.chart+xml"/>
  <Override PartName="/ppt/charts/chart10.xml" ContentType="application/vnd.openxmlformats-officedocument.drawingml.chart+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89" r:id="rId2"/>
    <p:sldId id="290" r:id="rId3"/>
    <p:sldId id="291" r:id="rId4"/>
    <p:sldId id="292" r:id="rId5"/>
    <p:sldId id="293" r:id="rId6"/>
    <p:sldId id="294" r:id="rId7"/>
    <p:sldId id="295" r:id="rId8"/>
    <p:sldId id="296" r:id="rId9"/>
    <p:sldId id="297" r:id="rId10"/>
    <p:sldId id="298" r:id="rId11"/>
    <p:sldId id="299" r:id="rId12"/>
    <p:sldId id="300" r:id="rId13"/>
    <p:sldId id="301" r:id="rId14"/>
    <p:sldId id="302"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257" r:id="rId31"/>
    <p:sldId id="258" r:id="rId32"/>
    <p:sldId id="288" r:id="rId33"/>
    <p:sldId id="262" r:id="rId34"/>
    <p:sldId id="263" r:id="rId35"/>
    <p:sldId id="286" r:id="rId36"/>
    <p:sldId id="264" r:id="rId37"/>
    <p:sldId id="287"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690" autoAdjust="0"/>
  </p:normalViewPr>
  <p:slideViewPr>
    <p:cSldViewPr>
      <p:cViewPr>
        <p:scale>
          <a:sx n="70" d="100"/>
          <a:sy n="70" d="100"/>
        </p:scale>
        <p:origin x="-2592" y="-85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SMOLearningCurve.xls"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SMOLearningCurve.xl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workspace\Tesis\ArfGen\docs\Entregas\Informe%20Final\presentacion\rendimiento%20clasificadore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workspace\Tesis\ArfGen\docs\Entregas\Informe%20Final\presentacion\rendimiento%20clasificadore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workspace\Tesis\ArfGen\docs\Entregas\Informe%20Final\presentacion\rendimiento%20clasificadore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D:\workspace\Tesis\ArfGen\docs\Entregas\Informe%20Final\presentacion\rendimiento%20clasificadore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s-AR"/>
  <c:chart>
    <c:autoTitleDeleted val="1"/>
    <c:plotArea>
      <c:layout/>
      <c:scatterChart>
        <c:scatterStyle val="smoothMarker"/>
        <c:ser>
          <c:idx val="0"/>
          <c:order val="0"/>
          <c:tx>
            <c:v>Sunset</c:v>
          </c:tx>
          <c:marker>
            <c:symbol val="none"/>
          </c:marker>
          <c:xVal>
            <c:numRef>
              <c:f>Sunset!$K$2:$K$19</c:f>
              <c:numCache>
                <c:formatCode>General</c:formatCode>
                <c:ptCount val="18"/>
                <c:pt idx="0">
                  <c:v>6</c:v>
                </c:pt>
                <c:pt idx="1">
                  <c:v>10</c:v>
                </c:pt>
                <c:pt idx="2">
                  <c:v>17</c:v>
                </c:pt>
                <c:pt idx="3">
                  <c:v>21</c:v>
                </c:pt>
                <c:pt idx="4">
                  <c:v>29</c:v>
                </c:pt>
                <c:pt idx="5">
                  <c:v>39</c:v>
                </c:pt>
                <c:pt idx="6">
                  <c:v>52</c:v>
                </c:pt>
                <c:pt idx="7">
                  <c:v>69</c:v>
                </c:pt>
                <c:pt idx="8">
                  <c:v>94</c:v>
                </c:pt>
                <c:pt idx="9">
                  <c:v>128</c:v>
                </c:pt>
                <c:pt idx="10">
                  <c:v>174</c:v>
                </c:pt>
                <c:pt idx="11">
                  <c:v>243</c:v>
                </c:pt>
                <c:pt idx="12">
                  <c:v>348</c:v>
                </c:pt>
                <c:pt idx="13">
                  <c:v>487</c:v>
                </c:pt>
                <c:pt idx="14">
                  <c:v>609</c:v>
                </c:pt>
                <c:pt idx="15">
                  <c:v>812</c:v>
                </c:pt>
                <c:pt idx="16">
                  <c:v>1218</c:v>
                </c:pt>
                <c:pt idx="17">
                  <c:v>2434</c:v>
                </c:pt>
              </c:numCache>
            </c:numRef>
          </c:xVal>
          <c:yVal>
            <c:numRef>
              <c:f>Sunset!$H$2:$H$19</c:f>
              <c:numCache>
                <c:formatCode>0.00</c:formatCode>
                <c:ptCount val="18"/>
                <c:pt idx="0">
                  <c:v>0.66595893894255365</c:v>
                </c:pt>
                <c:pt idx="1">
                  <c:v>0.77390980695120593</c:v>
                </c:pt>
                <c:pt idx="2">
                  <c:v>0.82116824635668784</c:v>
                </c:pt>
                <c:pt idx="3">
                  <c:v>0.84278473777508478</c:v>
                </c:pt>
                <c:pt idx="4">
                  <c:v>0.84383865537211089</c:v>
                </c:pt>
                <c:pt idx="5">
                  <c:v>0.85894670929201788</c:v>
                </c:pt>
                <c:pt idx="6">
                  <c:v>0.84967487574973266</c:v>
                </c:pt>
                <c:pt idx="7">
                  <c:v>0.87199747639295078</c:v>
                </c:pt>
                <c:pt idx="8">
                  <c:v>0.87308657275405044</c:v>
                </c:pt>
                <c:pt idx="9">
                  <c:v>0.8805672244799716</c:v>
                </c:pt>
                <c:pt idx="10">
                  <c:v>0.88425402324804259</c:v>
                </c:pt>
                <c:pt idx="11">
                  <c:v>0.88378998114559415</c:v>
                </c:pt>
                <c:pt idx="12">
                  <c:v>0.88710112017025267</c:v>
                </c:pt>
                <c:pt idx="13">
                  <c:v>0.88859349505985463</c:v>
                </c:pt>
                <c:pt idx="14">
                  <c:v>0.88932515639249776</c:v>
                </c:pt>
                <c:pt idx="15">
                  <c:v>0.8897944227891712</c:v>
                </c:pt>
                <c:pt idx="16">
                  <c:v>0.89050470137757365</c:v>
                </c:pt>
                <c:pt idx="17">
                  <c:v>0.8911387747292826</c:v>
                </c:pt>
              </c:numCache>
            </c:numRef>
          </c:yVal>
          <c:smooth val="1"/>
        </c:ser>
        <c:ser>
          <c:idx val="1"/>
          <c:order val="1"/>
          <c:tx>
            <c:v>Makaha</c:v>
          </c:tx>
          <c:spPr>
            <a:ln>
              <a:solidFill>
                <a:srgbClr val="C00000"/>
              </a:solidFill>
            </a:ln>
          </c:spPr>
          <c:marker>
            <c:symbol val="none"/>
          </c:marker>
          <c:xVal>
            <c:numRef>
              <c:f>Makaha!$K$2:$K$20</c:f>
              <c:numCache>
                <c:formatCode>General</c:formatCode>
                <c:ptCount val="19"/>
                <c:pt idx="0">
                  <c:v>5</c:v>
                </c:pt>
                <c:pt idx="1">
                  <c:v>13</c:v>
                </c:pt>
                <c:pt idx="2">
                  <c:v>17</c:v>
                </c:pt>
                <c:pt idx="3">
                  <c:v>22</c:v>
                </c:pt>
                <c:pt idx="4">
                  <c:v>28</c:v>
                </c:pt>
                <c:pt idx="5">
                  <c:v>39</c:v>
                </c:pt>
                <c:pt idx="6">
                  <c:v>52</c:v>
                </c:pt>
                <c:pt idx="7">
                  <c:v>70</c:v>
                </c:pt>
                <c:pt idx="8">
                  <c:v>93</c:v>
                </c:pt>
                <c:pt idx="9">
                  <c:v>128</c:v>
                </c:pt>
                <c:pt idx="10">
                  <c:v>174</c:v>
                </c:pt>
                <c:pt idx="11">
                  <c:v>244</c:v>
                </c:pt>
                <c:pt idx="12">
                  <c:v>348</c:v>
                </c:pt>
                <c:pt idx="13">
                  <c:v>487</c:v>
                </c:pt>
                <c:pt idx="14">
                  <c:v>609</c:v>
                </c:pt>
                <c:pt idx="15">
                  <c:v>812</c:v>
                </c:pt>
                <c:pt idx="16">
                  <c:v>1218</c:v>
                </c:pt>
                <c:pt idx="17">
                  <c:v>2400</c:v>
                </c:pt>
                <c:pt idx="18">
                  <c:v>2434</c:v>
                </c:pt>
              </c:numCache>
            </c:numRef>
          </c:xVal>
          <c:yVal>
            <c:numRef>
              <c:f>Makaha!$H$2:$H$20</c:f>
              <c:numCache>
                <c:formatCode>General</c:formatCode>
                <c:ptCount val="19"/>
                <c:pt idx="0">
                  <c:v>0.45195561849074034</c:v>
                </c:pt>
                <c:pt idx="1">
                  <c:v>0.57215581949428118</c:v>
                </c:pt>
                <c:pt idx="2">
                  <c:v>0.62450099068289722</c:v>
                </c:pt>
                <c:pt idx="3">
                  <c:v>0.66411572966000465</c:v>
                </c:pt>
                <c:pt idx="4">
                  <c:v>0.74483311690120912</c:v>
                </c:pt>
                <c:pt idx="5">
                  <c:v>0.74913092370987688</c:v>
                </c:pt>
                <c:pt idx="6">
                  <c:v>0.7507812790712286</c:v>
                </c:pt>
                <c:pt idx="7">
                  <c:v>0.74615794410022251</c:v>
                </c:pt>
                <c:pt idx="8">
                  <c:v>0.76473712742559308</c:v>
                </c:pt>
                <c:pt idx="9">
                  <c:v>0.78030975508297951</c:v>
                </c:pt>
                <c:pt idx="10">
                  <c:v>0.79256323960055097</c:v>
                </c:pt>
                <c:pt idx="11">
                  <c:v>0.80135018516470657</c:v>
                </c:pt>
                <c:pt idx="12">
                  <c:v>0.79454547384463925</c:v>
                </c:pt>
                <c:pt idx="13">
                  <c:v>0.80275073868568192</c:v>
                </c:pt>
                <c:pt idx="14">
                  <c:v>0.8070254483799697</c:v>
                </c:pt>
                <c:pt idx="15">
                  <c:v>0.80758714251854524</c:v>
                </c:pt>
                <c:pt idx="16">
                  <c:v>0.81189884836444326</c:v>
                </c:pt>
                <c:pt idx="17">
                  <c:v>0.81267156633446613</c:v>
                </c:pt>
                <c:pt idx="18">
                  <c:v>0.81495442086601244</c:v>
                </c:pt>
              </c:numCache>
            </c:numRef>
          </c:yVal>
          <c:smooth val="1"/>
        </c:ser>
        <c:ser>
          <c:idx val="2"/>
          <c:order val="2"/>
          <c:tx>
            <c:v>Ala Moana</c:v>
          </c:tx>
          <c:marker>
            <c:symbol val="none"/>
          </c:marker>
          <c:xVal>
            <c:numRef>
              <c:f>'Ala Moana'!$K$2:$K$20</c:f>
              <c:numCache>
                <c:formatCode>General</c:formatCode>
                <c:ptCount val="19"/>
                <c:pt idx="0">
                  <c:v>5</c:v>
                </c:pt>
                <c:pt idx="1">
                  <c:v>10</c:v>
                </c:pt>
                <c:pt idx="2">
                  <c:v>16</c:v>
                </c:pt>
                <c:pt idx="3">
                  <c:v>17</c:v>
                </c:pt>
                <c:pt idx="4">
                  <c:v>22</c:v>
                </c:pt>
                <c:pt idx="5">
                  <c:v>29</c:v>
                </c:pt>
                <c:pt idx="6">
                  <c:v>39</c:v>
                </c:pt>
                <c:pt idx="7">
                  <c:v>51</c:v>
                </c:pt>
                <c:pt idx="8">
                  <c:v>70</c:v>
                </c:pt>
                <c:pt idx="9">
                  <c:v>93</c:v>
                </c:pt>
                <c:pt idx="10">
                  <c:v>128</c:v>
                </c:pt>
                <c:pt idx="11">
                  <c:v>174</c:v>
                </c:pt>
                <c:pt idx="12">
                  <c:v>244</c:v>
                </c:pt>
                <c:pt idx="13">
                  <c:v>348</c:v>
                </c:pt>
                <c:pt idx="14">
                  <c:v>487</c:v>
                </c:pt>
                <c:pt idx="15">
                  <c:v>609</c:v>
                </c:pt>
                <c:pt idx="16">
                  <c:v>812</c:v>
                </c:pt>
                <c:pt idx="17">
                  <c:v>1218</c:v>
                </c:pt>
                <c:pt idx="18">
                  <c:v>2434</c:v>
                </c:pt>
              </c:numCache>
            </c:numRef>
          </c:xVal>
          <c:yVal>
            <c:numRef>
              <c:f>'Ala Moana'!$H$2:$H$20</c:f>
              <c:numCache>
                <c:formatCode>0.00</c:formatCode>
                <c:ptCount val="19"/>
                <c:pt idx="0">
                  <c:v>9.2164199211591025E-2</c:v>
                </c:pt>
                <c:pt idx="1">
                  <c:v>0.10918893085792125</c:v>
                </c:pt>
                <c:pt idx="2">
                  <c:v>2.2061880915201611E-2</c:v>
                </c:pt>
                <c:pt idx="3">
                  <c:v>0.16744350433735938</c:v>
                </c:pt>
                <c:pt idx="4">
                  <c:v>0.1960687189994455</c:v>
                </c:pt>
                <c:pt idx="5">
                  <c:v>0.19883932721616687</c:v>
                </c:pt>
                <c:pt idx="6">
                  <c:v>0.21852557439483689</c:v>
                </c:pt>
                <c:pt idx="7">
                  <c:v>0.18963030437506306</c:v>
                </c:pt>
                <c:pt idx="8">
                  <c:v>0.31329234492981184</c:v>
                </c:pt>
                <c:pt idx="9">
                  <c:v>0.30854195458238609</c:v>
                </c:pt>
                <c:pt idx="10">
                  <c:v>0.33996429339253109</c:v>
                </c:pt>
                <c:pt idx="11">
                  <c:v>0.39000788763685768</c:v>
                </c:pt>
                <c:pt idx="12">
                  <c:v>0.37452278792340676</c:v>
                </c:pt>
                <c:pt idx="13">
                  <c:v>0.39639657365579833</c:v>
                </c:pt>
                <c:pt idx="14">
                  <c:v>0.4566198601473534</c:v>
                </c:pt>
                <c:pt idx="15">
                  <c:v>0.48000000000000032</c:v>
                </c:pt>
                <c:pt idx="16">
                  <c:v>0.49000000000000032</c:v>
                </c:pt>
                <c:pt idx="17">
                  <c:v>0.49000000000000032</c:v>
                </c:pt>
                <c:pt idx="18">
                  <c:v>0.48734965895269938</c:v>
                </c:pt>
              </c:numCache>
            </c:numRef>
          </c:yVal>
          <c:smooth val="1"/>
        </c:ser>
        <c:ser>
          <c:idx val="3"/>
          <c:order val="3"/>
          <c:tx>
            <c:v>Diamond Head</c:v>
          </c:tx>
          <c:spPr>
            <a:ln>
              <a:solidFill>
                <a:schemeClr val="tx1"/>
              </a:solidFill>
            </a:ln>
          </c:spPr>
          <c:marker>
            <c:symbol val="none"/>
          </c:marker>
          <c:xVal>
            <c:numRef>
              <c:f>'Diamond Head'!$K$2:$K$19</c:f>
              <c:numCache>
                <c:formatCode>General</c:formatCode>
                <c:ptCount val="18"/>
                <c:pt idx="0">
                  <c:v>6</c:v>
                </c:pt>
                <c:pt idx="1">
                  <c:v>10</c:v>
                </c:pt>
                <c:pt idx="2">
                  <c:v>13</c:v>
                </c:pt>
                <c:pt idx="3">
                  <c:v>22</c:v>
                </c:pt>
                <c:pt idx="4">
                  <c:v>29</c:v>
                </c:pt>
                <c:pt idx="5">
                  <c:v>39</c:v>
                </c:pt>
                <c:pt idx="6">
                  <c:v>52</c:v>
                </c:pt>
                <c:pt idx="7">
                  <c:v>69</c:v>
                </c:pt>
                <c:pt idx="8">
                  <c:v>94</c:v>
                </c:pt>
                <c:pt idx="9">
                  <c:v>128</c:v>
                </c:pt>
                <c:pt idx="10">
                  <c:v>174</c:v>
                </c:pt>
                <c:pt idx="11">
                  <c:v>244</c:v>
                </c:pt>
                <c:pt idx="12">
                  <c:v>348</c:v>
                </c:pt>
                <c:pt idx="13">
                  <c:v>487</c:v>
                </c:pt>
                <c:pt idx="14">
                  <c:v>609</c:v>
                </c:pt>
                <c:pt idx="15">
                  <c:v>812</c:v>
                </c:pt>
                <c:pt idx="16">
                  <c:v>1218</c:v>
                </c:pt>
                <c:pt idx="17">
                  <c:v>2434</c:v>
                </c:pt>
              </c:numCache>
            </c:numRef>
          </c:xVal>
          <c:yVal>
            <c:numRef>
              <c:f>'Diamond Head'!$H$2:$H$19</c:f>
              <c:numCache>
                <c:formatCode>0.00</c:formatCode>
                <c:ptCount val="18"/>
                <c:pt idx="0">
                  <c:v>6.3837399085048943E-2</c:v>
                </c:pt>
                <c:pt idx="1">
                  <c:v>0.1050937294425075</c:v>
                </c:pt>
                <c:pt idx="2">
                  <c:v>0.12395822380363669</c:v>
                </c:pt>
                <c:pt idx="3">
                  <c:v>0.17533238646771701</c:v>
                </c:pt>
                <c:pt idx="4">
                  <c:v>0.18994629844945154</c:v>
                </c:pt>
                <c:pt idx="5">
                  <c:v>0.22687270194889519</c:v>
                </c:pt>
                <c:pt idx="6">
                  <c:v>0.23790997736954461</c:v>
                </c:pt>
                <c:pt idx="7">
                  <c:v>0.23411148955337058</c:v>
                </c:pt>
                <c:pt idx="8">
                  <c:v>0.25778608542670911</c:v>
                </c:pt>
                <c:pt idx="9">
                  <c:v>0.31056299933227693</c:v>
                </c:pt>
                <c:pt idx="10">
                  <c:v>0.33877739342409396</c:v>
                </c:pt>
                <c:pt idx="11">
                  <c:v>0.35225259726803532</c:v>
                </c:pt>
                <c:pt idx="12">
                  <c:v>0.35947445565100539</c:v>
                </c:pt>
                <c:pt idx="13">
                  <c:v>0.39000000000000357</c:v>
                </c:pt>
                <c:pt idx="14">
                  <c:v>0.39000000000000357</c:v>
                </c:pt>
                <c:pt idx="15">
                  <c:v>0.4</c:v>
                </c:pt>
                <c:pt idx="16">
                  <c:v>0.40041490630404797</c:v>
                </c:pt>
                <c:pt idx="17">
                  <c:v>0.4</c:v>
                </c:pt>
              </c:numCache>
            </c:numRef>
          </c:yVal>
          <c:smooth val="1"/>
        </c:ser>
        <c:ser>
          <c:idx val="4"/>
          <c:order val="4"/>
          <c:tx>
            <c:v>Makapuu</c:v>
          </c:tx>
          <c:marker>
            <c:symbol val="none"/>
          </c:marker>
          <c:xVal>
            <c:numRef>
              <c:f>Makapuu!$K$2:$K$20</c:f>
              <c:numCache>
                <c:formatCode>General</c:formatCode>
                <c:ptCount val="19"/>
                <c:pt idx="0">
                  <c:v>6</c:v>
                </c:pt>
                <c:pt idx="1">
                  <c:v>13</c:v>
                </c:pt>
                <c:pt idx="2">
                  <c:v>16</c:v>
                </c:pt>
                <c:pt idx="3">
                  <c:v>17</c:v>
                </c:pt>
                <c:pt idx="4">
                  <c:v>21</c:v>
                </c:pt>
                <c:pt idx="5">
                  <c:v>29</c:v>
                </c:pt>
                <c:pt idx="6">
                  <c:v>39</c:v>
                </c:pt>
                <c:pt idx="7">
                  <c:v>52</c:v>
                </c:pt>
                <c:pt idx="8">
                  <c:v>69</c:v>
                </c:pt>
                <c:pt idx="9">
                  <c:v>94</c:v>
                </c:pt>
                <c:pt idx="10">
                  <c:v>128</c:v>
                </c:pt>
                <c:pt idx="11">
                  <c:v>174</c:v>
                </c:pt>
                <c:pt idx="12">
                  <c:v>244</c:v>
                </c:pt>
                <c:pt idx="13">
                  <c:v>348</c:v>
                </c:pt>
                <c:pt idx="14">
                  <c:v>488</c:v>
                </c:pt>
                <c:pt idx="15">
                  <c:v>609</c:v>
                </c:pt>
                <c:pt idx="16">
                  <c:v>812</c:v>
                </c:pt>
                <c:pt idx="17">
                  <c:v>1218</c:v>
                </c:pt>
                <c:pt idx="18">
                  <c:v>2434</c:v>
                </c:pt>
              </c:numCache>
            </c:numRef>
          </c:xVal>
          <c:yVal>
            <c:numRef>
              <c:f>Makapuu!$H$2:$H$20</c:f>
              <c:numCache>
                <c:formatCode>General</c:formatCode>
                <c:ptCount val="19"/>
                <c:pt idx="0">
                  <c:v>0.28931899175148967</c:v>
                </c:pt>
                <c:pt idx="1">
                  <c:v>0.30427205718078232</c:v>
                </c:pt>
                <c:pt idx="2">
                  <c:v>0.28833535935117605</c:v>
                </c:pt>
                <c:pt idx="3">
                  <c:v>0.50673831628889177</c:v>
                </c:pt>
                <c:pt idx="4">
                  <c:v>0.58986811562939345</c:v>
                </c:pt>
                <c:pt idx="5">
                  <c:v>0.60174244358029305</c:v>
                </c:pt>
                <c:pt idx="6">
                  <c:v>0.62230234655114092</c:v>
                </c:pt>
                <c:pt idx="7">
                  <c:v>0.64892172802500081</c:v>
                </c:pt>
                <c:pt idx="8">
                  <c:v>0.60213497372141267</c:v>
                </c:pt>
                <c:pt idx="9">
                  <c:v>0.65929398719852761</c:v>
                </c:pt>
                <c:pt idx="10">
                  <c:v>0.63740945216596656</c:v>
                </c:pt>
                <c:pt idx="11">
                  <c:v>0.66496829605748142</c:v>
                </c:pt>
                <c:pt idx="12">
                  <c:v>0.68587643695394218</c:v>
                </c:pt>
                <c:pt idx="13">
                  <c:v>0.70280463859163866</c:v>
                </c:pt>
                <c:pt idx="14">
                  <c:v>0.6855559174974255</c:v>
                </c:pt>
                <c:pt idx="15">
                  <c:v>0.71798687616049084</c:v>
                </c:pt>
                <c:pt idx="16">
                  <c:v>0.72902988600000951</c:v>
                </c:pt>
                <c:pt idx="17">
                  <c:v>0.73331457600000005</c:v>
                </c:pt>
                <c:pt idx="18">
                  <c:v>0.73521230499999957</c:v>
                </c:pt>
              </c:numCache>
            </c:numRef>
          </c:yVal>
          <c:smooth val="1"/>
        </c:ser>
        <c:axId val="78399360"/>
        <c:axId val="78405632"/>
      </c:scatterChart>
      <c:valAx>
        <c:axId val="78399360"/>
        <c:scaling>
          <c:orientation val="minMax"/>
          <c:max val="1000"/>
        </c:scaling>
        <c:axPos val="b"/>
        <c:title>
          <c:tx>
            <c:rich>
              <a:bodyPr/>
              <a:lstStyle/>
              <a:p>
                <a:pPr>
                  <a:defRPr lang="es-AR"/>
                </a:pPr>
                <a:r>
                  <a:rPr lang="en-US" sz="1800" b="0" baseline="0" dirty="0" err="1" smtClean="0">
                    <a:latin typeface="+mj-lt"/>
                  </a:rPr>
                  <a:t>Número</a:t>
                </a:r>
                <a:r>
                  <a:rPr lang="en-US" sz="1800" b="0" baseline="0" dirty="0" smtClean="0">
                    <a:latin typeface="+mj-lt"/>
                  </a:rPr>
                  <a:t> de </a:t>
                </a:r>
                <a:r>
                  <a:rPr lang="en-US" sz="1800" b="0" dirty="0" err="1" smtClean="0">
                    <a:latin typeface="+mj-lt"/>
                  </a:rPr>
                  <a:t>instancias</a:t>
                </a:r>
                <a:r>
                  <a:rPr lang="en-US" sz="1800" b="0" dirty="0" smtClean="0">
                    <a:latin typeface="+mj-lt"/>
                  </a:rPr>
                  <a:t> </a:t>
                </a:r>
                <a:r>
                  <a:rPr lang="en-US" sz="1800" b="0" dirty="0">
                    <a:latin typeface="+mj-lt"/>
                  </a:rPr>
                  <a:t>de </a:t>
                </a:r>
                <a:r>
                  <a:rPr lang="en-US" sz="1800" b="0" dirty="0" err="1">
                    <a:latin typeface="+mj-lt"/>
                  </a:rPr>
                  <a:t>entrenamiento</a:t>
                </a:r>
                <a:endParaRPr lang="en-US" sz="1800" b="0" dirty="0">
                  <a:latin typeface="+mj-lt"/>
                </a:endParaRPr>
              </a:p>
            </c:rich>
          </c:tx>
          <c:layout/>
        </c:title>
        <c:numFmt formatCode="General" sourceLinked="1"/>
        <c:majorTickMark val="none"/>
        <c:tickLblPos val="nextTo"/>
        <c:txPr>
          <a:bodyPr/>
          <a:lstStyle/>
          <a:p>
            <a:pPr>
              <a:defRPr lang="es-AR"/>
            </a:pPr>
            <a:endParaRPr lang="es-AR"/>
          </a:p>
        </c:txPr>
        <c:crossAx val="78405632"/>
        <c:crosses val="autoZero"/>
        <c:crossBetween val="midCat"/>
      </c:valAx>
      <c:valAx>
        <c:axId val="78405632"/>
        <c:scaling>
          <c:orientation val="minMax"/>
          <c:min val="0"/>
        </c:scaling>
        <c:axPos val="l"/>
        <c:majorGridlines/>
        <c:title>
          <c:tx>
            <c:rich>
              <a:bodyPr rot="-5400000" vert="horz"/>
              <a:lstStyle/>
              <a:p>
                <a:pPr>
                  <a:defRPr lang="es-AR"/>
                </a:pPr>
                <a:r>
                  <a:rPr lang="en-US" sz="1800" b="0" dirty="0" err="1">
                    <a:latin typeface="+mj-lt"/>
                  </a:rPr>
                  <a:t>Correlación</a:t>
                </a:r>
                <a:endParaRPr lang="en-US" sz="1800" b="0" dirty="0">
                  <a:latin typeface="+mj-lt"/>
                </a:endParaRPr>
              </a:p>
            </c:rich>
          </c:tx>
          <c:layout/>
        </c:title>
        <c:numFmt formatCode="0.0" sourceLinked="0"/>
        <c:majorTickMark val="none"/>
        <c:tickLblPos val="nextTo"/>
        <c:txPr>
          <a:bodyPr/>
          <a:lstStyle/>
          <a:p>
            <a:pPr>
              <a:defRPr lang="es-AR"/>
            </a:pPr>
            <a:endParaRPr lang="es-AR"/>
          </a:p>
        </c:txPr>
        <c:crossAx val="78399360"/>
        <c:crosses val="autoZero"/>
        <c:crossBetween val="midCat"/>
        <c:minorUnit val="0.2"/>
      </c:valAx>
    </c:plotArea>
    <c:legend>
      <c:legendPos val="r"/>
      <c:layout/>
      <c:txPr>
        <a:bodyPr/>
        <a:lstStyle/>
        <a:p>
          <a:pPr>
            <a:defRPr lang="es-AR" sz="1800">
              <a:latin typeface="+mj-lt"/>
            </a:defRPr>
          </a:pPr>
          <a:endParaRPr lang="es-AR"/>
        </a:p>
      </c:txPr>
    </c:legend>
    <c:plotVisOnly val="1"/>
  </c:chart>
  <c:externalData r:id="rId1"/>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s-AR"/>
  <c:chart>
    <c:autoTitleDeleted val="1"/>
    <c:plotArea>
      <c:layout>
        <c:manualLayout>
          <c:layoutTarget val="inner"/>
          <c:xMode val="edge"/>
          <c:yMode val="edge"/>
          <c:x val="0.10048349150099888"/>
          <c:y val="4.1238940589567646E-2"/>
          <c:w val="0.87042860499284569"/>
          <c:h val="0.75935138208448982"/>
        </c:manualLayout>
      </c:layout>
      <c:scatterChart>
        <c:scatterStyle val="lineMarker"/>
        <c:ser>
          <c:idx val="0"/>
          <c:order val="0"/>
          <c:tx>
            <c:v>Observacion Visual</c:v>
          </c:tx>
          <c:spPr>
            <a:ln w="28575">
              <a:noFill/>
            </a:ln>
          </c:spPr>
          <c:xVal>
            <c:numRef>
              <c:f>Sheet1!$C$2:$C$65</c:f>
              <c:numCache>
                <c:formatCode>General</c:formatCode>
                <c:ptCount val="64"/>
                <c:pt idx="0">
                  <c:v>1.103</c:v>
                </c:pt>
                <c:pt idx="1">
                  <c:v>1.3580000000000001</c:v>
                </c:pt>
                <c:pt idx="2">
                  <c:v>4.9340000000000002</c:v>
                </c:pt>
                <c:pt idx="3">
                  <c:v>1.02</c:v>
                </c:pt>
                <c:pt idx="4">
                  <c:v>0.97700000000000065</c:v>
                </c:pt>
                <c:pt idx="5">
                  <c:v>1.03</c:v>
                </c:pt>
                <c:pt idx="6">
                  <c:v>0.97700000000000065</c:v>
                </c:pt>
                <c:pt idx="7">
                  <c:v>1.153</c:v>
                </c:pt>
                <c:pt idx="8">
                  <c:v>1.3560000000000001</c:v>
                </c:pt>
                <c:pt idx="9">
                  <c:v>1.121</c:v>
                </c:pt>
                <c:pt idx="10">
                  <c:v>2.9569999999999967</c:v>
                </c:pt>
                <c:pt idx="11">
                  <c:v>2.2909999999999999</c:v>
                </c:pt>
                <c:pt idx="12">
                  <c:v>0.96900000000000064</c:v>
                </c:pt>
                <c:pt idx="13">
                  <c:v>1.2769999999999861</c:v>
                </c:pt>
                <c:pt idx="14">
                  <c:v>3.0789999999999997</c:v>
                </c:pt>
                <c:pt idx="15">
                  <c:v>1.137</c:v>
                </c:pt>
                <c:pt idx="16">
                  <c:v>1.1990000000000001</c:v>
                </c:pt>
                <c:pt idx="17">
                  <c:v>1.0249999999999861</c:v>
                </c:pt>
                <c:pt idx="18">
                  <c:v>1.0409999999999873</c:v>
                </c:pt>
                <c:pt idx="19">
                  <c:v>1.9940000000000138</c:v>
                </c:pt>
                <c:pt idx="20">
                  <c:v>2.6759999999999997</c:v>
                </c:pt>
                <c:pt idx="21">
                  <c:v>2.258</c:v>
                </c:pt>
                <c:pt idx="22">
                  <c:v>0.93799999999999994</c:v>
                </c:pt>
                <c:pt idx="23">
                  <c:v>1.159</c:v>
                </c:pt>
                <c:pt idx="24">
                  <c:v>0.89300000000000002</c:v>
                </c:pt>
                <c:pt idx="25">
                  <c:v>1.0580000000000001</c:v>
                </c:pt>
                <c:pt idx="26">
                  <c:v>1.657</c:v>
                </c:pt>
                <c:pt idx="27">
                  <c:v>1.367</c:v>
                </c:pt>
                <c:pt idx="28">
                  <c:v>1.32</c:v>
                </c:pt>
                <c:pt idx="29">
                  <c:v>1.127</c:v>
                </c:pt>
                <c:pt idx="30">
                  <c:v>1.1619999999999868</c:v>
                </c:pt>
                <c:pt idx="31">
                  <c:v>1.175</c:v>
                </c:pt>
                <c:pt idx="32">
                  <c:v>1.635</c:v>
                </c:pt>
                <c:pt idx="33">
                  <c:v>2.3759999999999977</c:v>
                </c:pt>
                <c:pt idx="34">
                  <c:v>2.0880000000000001</c:v>
                </c:pt>
                <c:pt idx="35">
                  <c:v>1.9540000000000124</c:v>
                </c:pt>
                <c:pt idx="36">
                  <c:v>1.073</c:v>
                </c:pt>
                <c:pt idx="37">
                  <c:v>0.93200000000000005</c:v>
                </c:pt>
                <c:pt idx="38">
                  <c:v>1.2209999999999845</c:v>
                </c:pt>
                <c:pt idx="39">
                  <c:v>1.081</c:v>
                </c:pt>
                <c:pt idx="40">
                  <c:v>3.5019999999999998</c:v>
                </c:pt>
                <c:pt idx="41">
                  <c:v>1.052</c:v>
                </c:pt>
                <c:pt idx="42">
                  <c:v>1.538</c:v>
                </c:pt>
                <c:pt idx="43">
                  <c:v>1.0569999999999875</c:v>
                </c:pt>
                <c:pt idx="44">
                  <c:v>1.028</c:v>
                </c:pt>
                <c:pt idx="45">
                  <c:v>3.6629999999999998</c:v>
                </c:pt>
                <c:pt idx="46">
                  <c:v>0.96500000000000064</c:v>
                </c:pt>
                <c:pt idx="47">
                  <c:v>1.595</c:v>
                </c:pt>
                <c:pt idx="48">
                  <c:v>6.8039999999999985</c:v>
                </c:pt>
                <c:pt idx="49">
                  <c:v>1.0489999999999875</c:v>
                </c:pt>
                <c:pt idx="50">
                  <c:v>1.4489999999999843</c:v>
                </c:pt>
                <c:pt idx="51">
                  <c:v>0.91600000000000004</c:v>
                </c:pt>
                <c:pt idx="52">
                  <c:v>0.91700000000000004</c:v>
                </c:pt>
                <c:pt idx="53">
                  <c:v>0.99299999999999999</c:v>
                </c:pt>
                <c:pt idx="54">
                  <c:v>1.165</c:v>
                </c:pt>
                <c:pt idx="55">
                  <c:v>2.363</c:v>
                </c:pt>
                <c:pt idx="56">
                  <c:v>1.0580000000000001</c:v>
                </c:pt>
                <c:pt idx="57">
                  <c:v>5.9459999999999997</c:v>
                </c:pt>
                <c:pt idx="58">
                  <c:v>1.5940000000000001</c:v>
                </c:pt>
                <c:pt idx="59">
                  <c:v>1.599</c:v>
                </c:pt>
                <c:pt idx="60">
                  <c:v>1.5629999999999875</c:v>
                </c:pt>
                <c:pt idx="61">
                  <c:v>0.99199999999999999</c:v>
                </c:pt>
                <c:pt idx="62">
                  <c:v>2.8779999999999997</c:v>
                </c:pt>
                <c:pt idx="63">
                  <c:v>1.109</c:v>
                </c:pt>
              </c:numCache>
            </c:numRef>
          </c:xVal>
          <c:yVal>
            <c:numRef>
              <c:f>Sheet1!$B$2:$B$65</c:f>
              <c:numCache>
                <c:formatCode>General</c:formatCode>
                <c:ptCount val="64"/>
                <c:pt idx="0">
                  <c:v>1.2189999999999845</c:v>
                </c:pt>
                <c:pt idx="1">
                  <c:v>2.4379999999999997</c:v>
                </c:pt>
                <c:pt idx="2">
                  <c:v>3.6579999999999999</c:v>
                </c:pt>
                <c:pt idx="3">
                  <c:v>1.829</c:v>
                </c:pt>
                <c:pt idx="4">
                  <c:v>1.2189999999999845</c:v>
                </c:pt>
                <c:pt idx="5">
                  <c:v>1.2189999999999845</c:v>
                </c:pt>
                <c:pt idx="6">
                  <c:v>1.2189999999999845</c:v>
                </c:pt>
                <c:pt idx="7">
                  <c:v>2.4379999999999997</c:v>
                </c:pt>
                <c:pt idx="8">
                  <c:v>1.2189999999999845</c:v>
                </c:pt>
                <c:pt idx="9">
                  <c:v>0.61000000000000065</c:v>
                </c:pt>
                <c:pt idx="10">
                  <c:v>3.048</c:v>
                </c:pt>
                <c:pt idx="11">
                  <c:v>1.2189999999999845</c:v>
                </c:pt>
                <c:pt idx="12">
                  <c:v>0.61000000000000065</c:v>
                </c:pt>
                <c:pt idx="13">
                  <c:v>1.2189999999999845</c:v>
                </c:pt>
                <c:pt idx="14">
                  <c:v>2.4379999999999997</c:v>
                </c:pt>
                <c:pt idx="15">
                  <c:v>1.2189999999999845</c:v>
                </c:pt>
                <c:pt idx="16">
                  <c:v>1.2189999999999845</c:v>
                </c:pt>
                <c:pt idx="17">
                  <c:v>0.61000000000000065</c:v>
                </c:pt>
                <c:pt idx="18">
                  <c:v>0.61000000000000065</c:v>
                </c:pt>
                <c:pt idx="19">
                  <c:v>1.829</c:v>
                </c:pt>
                <c:pt idx="20">
                  <c:v>3.048</c:v>
                </c:pt>
                <c:pt idx="21">
                  <c:v>3.048</c:v>
                </c:pt>
                <c:pt idx="22">
                  <c:v>1.2189999999999845</c:v>
                </c:pt>
                <c:pt idx="23">
                  <c:v>1.829</c:v>
                </c:pt>
                <c:pt idx="24">
                  <c:v>0.61000000000000065</c:v>
                </c:pt>
                <c:pt idx="25">
                  <c:v>1.829</c:v>
                </c:pt>
                <c:pt idx="26">
                  <c:v>2.4379999999999997</c:v>
                </c:pt>
                <c:pt idx="27">
                  <c:v>0.61000000000000065</c:v>
                </c:pt>
                <c:pt idx="28">
                  <c:v>0.61000000000000065</c:v>
                </c:pt>
                <c:pt idx="29">
                  <c:v>0.61000000000000065</c:v>
                </c:pt>
                <c:pt idx="30">
                  <c:v>1.2189999999999845</c:v>
                </c:pt>
                <c:pt idx="31">
                  <c:v>1.2189999999999845</c:v>
                </c:pt>
                <c:pt idx="32">
                  <c:v>1.2189999999999845</c:v>
                </c:pt>
                <c:pt idx="33">
                  <c:v>1.2189999999999845</c:v>
                </c:pt>
                <c:pt idx="34">
                  <c:v>1.2189999999999845</c:v>
                </c:pt>
                <c:pt idx="35">
                  <c:v>3.048</c:v>
                </c:pt>
                <c:pt idx="36">
                  <c:v>1.2189999999999845</c:v>
                </c:pt>
                <c:pt idx="37">
                  <c:v>0.61000000000000065</c:v>
                </c:pt>
                <c:pt idx="38">
                  <c:v>1.2189999999999845</c:v>
                </c:pt>
                <c:pt idx="39">
                  <c:v>1.2189999999999845</c:v>
                </c:pt>
                <c:pt idx="40">
                  <c:v>2.4379999999999997</c:v>
                </c:pt>
                <c:pt idx="41">
                  <c:v>1.829</c:v>
                </c:pt>
                <c:pt idx="42">
                  <c:v>1.829</c:v>
                </c:pt>
                <c:pt idx="43">
                  <c:v>0.61000000000000065</c:v>
                </c:pt>
                <c:pt idx="44">
                  <c:v>1.2189999999999845</c:v>
                </c:pt>
                <c:pt idx="45">
                  <c:v>4.8769999999999998</c:v>
                </c:pt>
                <c:pt idx="46">
                  <c:v>0.61000000000000065</c:v>
                </c:pt>
                <c:pt idx="47">
                  <c:v>1.2189999999999845</c:v>
                </c:pt>
                <c:pt idx="48">
                  <c:v>7.3149999999999755</c:v>
                </c:pt>
                <c:pt idx="49">
                  <c:v>1.2189999999999845</c:v>
                </c:pt>
                <c:pt idx="50">
                  <c:v>1.2189999999999845</c:v>
                </c:pt>
                <c:pt idx="51">
                  <c:v>0.61000000000000065</c:v>
                </c:pt>
                <c:pt idx="52">
                  <c:v>1.2189999999999845</c:v>
                </c:pt>
                <c:pt idx="53">
                  <c:v>1.2189999999999845</c:v>
                </c:pt>
                <c:pt idx="54">
                  <c:v>1.2189999999999845</c:v>
                </c:pt>
                <c:pt idx="55">
                  <c:v>2.4379999999999997</c:v>
                </c:pt>
                <c:pt idx="56">
                  <c:v>1.2189999999999845</c:v>
                </c:pt>
                <c:pt idx="57">
                  <c:v>4.8769999999999998</c:v>
                </c:pt>
                <c:pt idx="58">
                  <c:v>1.829</c:v>
                </c:pt>
                <c:pt idx="59">
                  <c:v>2.4379999999999997</c:v>
                </c:pt>
                <c:pt idx="60">
                  <c:v>1.2189999999999845</c:v>
                </c:pt>
                <c:pt idx="61">
                  <c:v>0.61000000000000065</c:v>
                </c:pt>
                <c:pt idx="62">
                  <c:v>3.048</c:v>
                </c:pt>
                <c:pt idx="63">
                  <c:v>1.2189999999999845</c:v>
                </c:pt>
              </c:numCache>
            </c:numRef>
          </c:yVal>
        </c:ser>
        <c:ser>
          <c:idx val="1"/>
          <c:order val="1"/>
          <c:spPr>
            <a:ln w="34925">
              <a:solidFill>
                <a:srgbClr val="9BBB59">
                  <a:lumMod val="60000"/>
                  <a:lumOff val="40000"/>
                </a:srgbClr>
              </a:solidFill>
            </a:ln>
          </c:spPr>
          <c:marker>
            <c:symbol val="none"/>
          </c:marker>
          <c:x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yVal>
        </c:ser>
        <c:axId val="88398848"/>
        <c:axId val="88552576"/>
      </c:scatterChart>
      <c:valAx>
        <c:axId val="88398848"/>
        <c:scaling>
          <c:orientation val="minMax"/>
          <c:max val="8"/>
        </c:scaling>
        <c:axPos val="b"/>
        <c:minorGridlines/>
        <c:title>
          <c:tx>
            <c:rich>
              <a:bodyPr/>
              <a:lstStyle/>
              <a:p>
                <a:pPr>
                  <a:defRPr lang="es-AR"/>
                </a:pPr>
                <a:r>
                  <a:rPr lang="es-AR" sz="1800" b="0" dirty="0">
                    <a:latin typeface="+mj-lt"/>
                  </a:rPr>
                  <a:t>Predicción</a:t>
                </a:r>
                <a:r>
                  <a:rPr lang="es-AR" sz="1800" b="0" baseline="0" dirty="0">
                    <a:latin typeface="+mj-lt"/>
                  </a:rPr>
                  <a:t> SVM (Altura en mts.)</a:t>
                </a:r>
              </a:p>
            </c:rich>
          </c:tx>
          <c:layout/>
        </c:title>
        <c:numFmt formatCode="#,##0;\-#,##0" sourceLinked="0"/>
        <c:tickLblPos val="nextTo"/>
        <c:txPr>
          <a:bodyPr/>
          <a:lstStyle/>
          <a:p>
            <a:pPr>
              <a:defRPr lang="es-AR" baseline="0"/>
            </a:pPr>
            <a:endParaRPr lang="es-AR"/>
          </a:p>
        </c:txPr>
        <c:crossAx val="88552576"/>
        <c:crosses val="autoZero"/>
        <c:crossBetween val="midCat"/>
        <c:majorUnit val="2"/>
      </c:valAx>
      <c:valAx>
        <c:axId val="88552576"/>
        <c:scaling>
          <c:orientation val="minMax"/>
        </c:scaling>
        <c:axPos val="l"/>
        <c:majorGridlines/>
        <c:minorGridlines/>
        <c:title>
          <c:tx>
            <c:rich>
              <a:bodyPr/>
              <a:lstStyle/>
              <a:p>
                <a:pPr>
                  <a:defRPr lang="es-AR"/>
                </a:pPr>
                <a:r>
                  <a:rPr lang="es-AR" sz="1800" b="0" dirty="0" smtClean="0">
                    <a:latin typeface="+mj-lt"/>
                  </a:rPr>
                  <a:t>Observación </a:t>
                </a:r>
                <a:r>
                  <a:rPr lang="es-AR" sz="1800" b="0" dirty="0">
                    <a:latin typeface="+mj-lt"/>
                  </a:rPr>
                  <a:t>Visual (Altura en mts.)</a:t>
                </a:r>
              </a:p>
            </c:rich>
          </c:tx>
          <c:layout/>
        </c:title>
        <c:numFmt formatCode="General" sourceLinked="1"/>
        <c:tickLblPos val="nextTo"/>
        <c:txPr>
          <a:bodyPr/>
          <a:lstStyle/>
          <a:p>
            <a:pPr>
              <a:defRPr lang="es-AR"/>
            </a:pPr>
            <a:endParaRPr lang="es-AR"/>
          </a:p>
        </c:txPr>
        <c:crossAx val="88398848"/>
        <c:crosses val="autoZero"/>
        <c:crossBetween val="midCat"/>
      </c:valAx>
    </c:plotArea>
    <c:plotVisOnly val="1"/>
  </c:chart>
  <c:externalData r:id="rId1"/>
</c:chartSpace>
</file>

<file path=ppt/charts/chart11.xml><?xml version="1.0" encoding="utf-8"?>
<c:chartSpace xmlns:c="http://schemas.openxmlformats.org/drawingml/2006/chart" xmlns:a="http://schemas.openxmlformats.org/drawingml/2006/main" xmlns:r="http://schemas.openxmlformats.org/officeDocument/2006/relationships">
  <c:date1904 val="1"/>
  <c:lang val="es-AR"/>
  <c:chart>
    <c:view3D>
      <c:rAngAx val="1"/>
    </c:view3D>
    <c:plotArea>
      <c:layout/>
      <c:bar3DChart>
        <c:barDir val="col"/>
        <c:grouping val="clustered"/>
        <c:ser>
          <c:idx val="0"/>
          <c:order val="0"/>
          <c:tx>
            <c:strRef>
              <c:f>Hoja1!$B$1</c:f>
              <c:strCache>
                <c:ptCount val="1"/>
                <c:pt idx="0">
                  <c:v>Correlación WW3 / Obs. Visual</c:v>
                </c:pt>
              </c:strCache>
            </c:strRef>
          </c:tx>
          <c:cat>
            <c:strRef>
              <c:f>Hoja1!$A$2:$A$6</c:f>
              <c:strCache>
                <c:ptCount val="5"/>
                <c:pt idx="0">
                  <c:v>Makaha</c:v>
                </c:pt>
                <c:pt idx="1">
                  <c:v>Sunset</c:v>
                </c:pt>
                <c:pt idx="2">
                  <c:v>Ala Moana</c:v>
                </c:pt>
                <c:pt idx="3">
                  <c:v>Diamond Head</c:v>
                </c:pt>
                <c:pt idx="4">
                  <c:v>Makapuu</c:v>
                </c:pt>
              </c:strCache>
            </c:strRef>
          </c:cat>
          <c:val>
            <c:numRef>
              <c:f>Hoja1!$B$2:$B$6</c:f>
              <c:numCache>
                <c:formatCode>0%</c:formatCode>
                <c:ptCount val="5"/>
                <c:pt idx="0">
                  <c:v>0.66000000000000303</c:v>
                </c:pt>
                <c:pt idx="1">
                  <c:v>0.82000000000000062</c:v>
                </c:pt>
                <c:pt idx="2">
                  <c:v>0</c:v>
                </c:pt>
                <c:pt idx="3">
                  <c:v>0</c:v>
                </c:pt>
                <c:pt idx="4">
                  <c:v>0.4</c:v>
                </c:pt>
              </c:numCache>
            </c:numRef>
          </c:val>
        </c:ser>
        <c:ser>
          <c:idx val="1"/>
          <c:order val="1"/>
          <c:tx>
            <c:strRef>
              <c:f>Hoja1!$C$1</c:f>
              <c:strCache>
                <c:ptCount val="1"/>
                <c:pt idx="0">
                  <c:v>Correlación SVM / Obs. Visual</c:v>
                </c:pt>
              </c:strCache>
            </c:strRef>
          </c:tx>
          <c:spPr>
            <a:solidFill>
              <a:srgbClr val="FF0000"/>
            </a:solidFill>
          </c:spPr>
          <c:cat>
            <c:strRef>
              <c:f>Hoja1!$A$2:$A$6</c:f>
              <c:strCache>
                <c:ptCount val="5"/>
                <c:pt idx="0">
                  <c:v>Makaha</c:v>
                </c:pt>
                <c:pt idx="1">
                  <c:v>Sunset</c:v>
                </c:pt>
                <c:pt idx="2">
                  <c:v>Ala Moana</c:v>
                </c:pt>
                <c:pt idx="3">
                  <c:v>Diamond Head</c:v>
                </c:pt>
                <c:pt idx="4">
                  <c:v>Makapuu</c:v>
                </c:pt>
              </c:strCache>
            </c:strRef>
          </c:cat>
          <c:val>
            <c:numRef>
              <c:f>Hoja1!$C$2:$C$6</c:f>
              <c:numCache>
                <c:formatCode>0%</c:formatCode>
                <c:ptCount val="5"/>
                <c:pt idx="0">
                  <c:v>0.82000000000000062</c:v>
                </c:pt>
                <c:pt idx="1">
                  <c:v>0.89</c:v>
                </c:pt>
                <c:pt idx="2">
                  <c:v>0.5</c:v>
                </c:pt>
                <c:pt idx="3">
                  <c:v>0.48000000000000032</c:v>
                </c:pt>
                <c:pt idx="4">
                  <c:v>0.79</c:v>
                </c:pt>
              </c:numCache>
            </c:numRef>
          </c:val>
        </c:ser>
        <c:shape val="box"/>
        <c:axId val="88598400"/>
        <c:axId val="88599936"/>
        <c:axId val="0"/>
      </c:bar3DChart>
      <c:catAx>
        <c:axId val="88598400"/>
        <c:scaling>
          <c:orientation val="minMax"/>
        </c:scaling>
        <c:axPos val="b"/>
        <c:tickLblPos val="nextTo"/>
        <c:txPr>
          <a:bodyPr/>
          <a:lstStyle/>
          <a:p>
            <a:pPr>
              <a:defRPr lang="es-AR" sz="1400">
                <a:latin typeface="+mj-lt"/>
              </a:defRPr>
            </a:pPr>
            <a:endParaRPr lang="es-AR"/>
          </a:p>
        </c:txPr>
        <c:crossAx val="88599936"/>
        <c:crosses val="autoZero"/>
        <c:auto val="1"/>
        <c:lblAlgn val="ctr"/>
        <c:lblOffset val="100"/>
      </c:catAx>
      <c:valAx>
        <c:axId val="88599936"/>
        <c:scaling>
          <c:orientation val="minMax"/>
        </c:scaling>
        <c:axPos val="l"/>
        <c:majorGridlines/>
        <c:numFmt formatCode="0%" sourceLinked="1"/>
        <c:tickLblPos val="nextTo"/>
        <c:txPr>
          <a:bodyPr/>
          <a:lstStyle/>
          <a:p>
            <a:pPr>
              <a:defRPr lang="es-AR"/>
            </a:pPr>
            <a:endParaRPr lang="es-AR"/>
          </a:p>
        </c:txPr>
        <c:crossAx val="88598400"/>
        <c:crosses val="autoZero"/>
        <c:crossBetween val="between"/>
      </c:valAx>
    </c:plotArea>
    <c:legend>
      <c:legendPos val="r"/>
      <c:legendEntry>
        <c:idx val="0"/>
        <c:txPr>
          <a:bodyPr/>
          <a:lstStyle/>
          <a:p>
            <a:pPr>
              <a:defRPr lang="es-AR" sz="1400">
                <a:latin typeface="+mj-lt"/>
              </a:defRPr>
            </a:pPr>
            <a:endParaRPr lang="es-AR"/>
          </a:p>
        </c:txPr>
      </c:legendEntry>
      <c:legendEntry>
        <c:idx val="1"/>
        <c:txPr>
          <a:bodyPr/>
          <a:lstStyle/>
          <a:p>
            <a:pPr>
              <a:defRPr lang="es-AR" sz="1400">
                <a:latin typeface="+mj-lt"/>
              </a:defRPr>
            </a:pPr>
            <a:endParaRPr lang="es-AR"/>
          </a:p>
        </c:txPr>
      </c:legendEntry>
      <c:layout/>
      <c:txPr>
        <a:bodyPr/>
        <a:lstStyle/>
        <a:p>
          <a:pPr>
            <a:defRPr lang="es-AR"/>
          </a:pPr>
          <a:endParaRPr lang="es-AR"/>
        </a:p>
      </c:txPr>
    </c:legend>
    <c:plotVisOnly val="1"/>
  </c:chart>
  <c:externalData r:id="rId1"/>
</c:chartSpace>
</file>

<file path=ppt/charts/chart12.xml><?xml version="1.0" encoding="utf-8"?>
<c:chartSpace xmlns:c="http://schemas.openxmlformats.org/drawingml/2006/chart" xmlns:a="http://schemas.openxmlformats.org/drawingml/2006/main" xmlns:r="http://schemas.openxmlformats.org/officeDocument/2006/relationships">
  <c:date1904 val="1"/>
  <c:lang val="es-AR"/>
  <c:chart>
    <c:view3D>
      <c:rAngAx val="1"/>
    </c:view3D>
    <c:plotArea>
      <c:layout/>
      <c:bar3DChart>
        <c:barDir val="col"/>
        <c:grouping val="clustered"/>
        <c:ser>
          <c:idx val="0"/>
          <c:order val="0"/>
          <c:tx>
            <c:strRef>
              <c:f>Hoja1!$B$25</c:f>
              <c:strCache>
                <c:ptCount val="1"/>
                <c:pt idx="0">
                  <c:v>MAE WW3 / Obs. Visual [mts.]</c:v>
                </c:pt>
              </c:strCache>
            </c:strRef>
          </c:tx>
          <c:cat>
            <c:strRef>
              <c:f>Hoja1!$A$26:$A$30</c:f>
              <c:strCache>
                <c:ptCount val="5"/>
                <c:pt idx="0">
                  <c:v>Makaha</c:v>
                </c:pt>
                <c:pt idx="1">
                  <c:v>Sunset</c:v>
                </c:pt>
                <c:pt idx="2">
                  <c:v>Ala Moana</c:v>
                </c:pt>
                <c:pt idx="3">
                  <c:v>Diamond Head</c:v>
                </c:pt>
                <c:pt idx="4">
                  <c:v>Makapuu</c:v>
                </c:pt>
              </c:strCache>
            </c:strRef>
          </c:cat>
          <c:val>
            <c:numRef>
              <c:f>Hoja1!$B$26:$B$30</c:f>
              <c:numCache>
                <c:formatCode>General</c:formatCode>
                <c:ptCount val="5"/>
                <c:pt idx="0">
                  <c:v>0.96000000000000063</c:v>
                </c:pt>
                <c:pt idx="1">
                  <c:v>1.35</c:v>
                </c:pt>
                <c:pt idx="2">
                  <c:v>1.1800000000000046</c:v>
                </c:pt>
                <c:pt idx="3">
                  <c:v>0.99</c:v>
                </c:pt>
                <c:pt idx="4">
                  <c:v>0.9</c:v>
                </c:pt>
              </c:numCache>
            </c:numRef>
          </c:val>
        </c:ser>
        <c:ser>
          <c:idx val="1"/>
          <c:order val="1"/>
          <c:tx>
            <c:strRef>
              <c:f>Hoja1!$C$25</c:f>
              <c:strCache>
                <c:ptCount val="1"/>
                <c:pt idx="0">
                  <c:v>MAE SVM / Obs. Visual [mts.]</c:v>
                </c:pt>
              </c:strCache>
            </c:strRef>
          </c:tx>
          <c:spPr>
            <a:solidFill>
              <a:srgbClr val="FF0000"/>
            </a:solidFill>
          </c:spPr>
          <c:cat>
            <c:strRef>
              <c:f>Hoja1!$A$26:$A$30</c:f>
              <c:strCache>
                <c:ptCount val="5"/>
                <c:pt idx="0">
                  <c:v>Makaha</c:v>
                </c:pt>
                <c:pt idx="1">
                  <c:v>Sunset</c:v>
                </c:pt>
                <c:pt idx="2">
                  <c:v>Ala Moana</c:v>
                </c:pt>
                <c:pt idx="3">
                  <c:v>Diamond Head</c:v>
                </c:pt>
                <c:pt idx="4">
                  <c:v>Makapuu</c:v>
                </c:pt>
              </c:strCache>
            </c:strRef>
          </c:cat>
          <c:val>
            <c:numRef>
              <c:f>Hoja1!$C$26:$C$30</c:f>
              <c:numCache>
                <c:formatCode>General</c:formatCode>
                <c:ptCount val="5"/>
                <c:pt idx="0">
                  <c:v>0.61000000000000065</c:v>
                </c:pt>
                <c:pt idx="1">
                  <c:v>0.82000000000000062</c:v>
                </c:pt>
                <c:pt idx="2">
                  <c:v>0.46</c:v>
                </c:pt>
                <c:pt idx="3">
                  <c:v>0.47000000000000008</c:v>
                </c:pt>
                <c:pt idx="4">
                  <c:v>0.47000000000000008</c:v>
                </c:pt>
              </c:numCache>
            </c:numRef>
          </c:val>
        </c:ser>
        <c:shape val="cylinder"/>
        <c:axId val="89793280"/>
        <c:axId val="89794816"/>
        <c:axId val="0"/>
      </c:bar3DChart>
      <c:catAx>
        <c:axId val="89793280"/>
        <c:scaling>
          <c:orientation val="minMax"/>
        </c:scaling>
        <c:axPos val="b"/>
        <c:tickLblPos val="nextTo"/>
        <c:txPr>
          <a:bodyPr/>
          <a:lstStyle/>
          <a:p>
            <a:pPr>
              <a:defRPr lang="es-AR" sz="1400">
                <a:latin typeface="+mj-lt"/>
              </a:defRPr>
            </a:pPr>
            <a:endParaRPr lang="es-AR"/>
          </a:p>
        </c:txPr>
        <c:crossAx val="89794816"/>
        <c:crosses val="autoZero"/>
        <c:auto val="1"/>
        <c:lblAlgn val="ctr"/>
        <c:lblOffset val="100"/>
      </c:catAx>
      <c:valAx>
        <c:axId val="89794816"/>
        <c:scaling>
          <c:orientation val="minMax"/>
        </c:scaling>
        <c:axPos val="l"/>
        <c:majorGridlines/>
        <c:numFmt formatCode="General" sourceLinked="1"/>
        <c:tickLblPos val="nextTo"/>
        <c:txPr>
          <a:bodyPr/>
          <a:lstStyle/>
          <a:p>
            <a:pPr>
              <a:defRPr lang="es-AR"/>
            </a:pPr>
            <a:endParaRPr lang="es-AR"/>
          </a:p>
        </c:txPr>
        <c:crossAx val="89793280"/>
        <c:crosses val="autoZero"/>
        <c:crossBetween val="between"/>
      </c:valAx>
    </c:plotArea>
    <c:legend>
      <c:legendPos val="r"/>
      <c:layout/>
      <c:txPr>
        <a:bodyPr/>
        <a:lstStyle/>
        <a:p>
          <a:pPr>
            <a:defRPr lang="es-AR" sz="1400">
              <a:latin typeface="+mj-lt"/>
            </a:defRPr>
          </a:pPr>
          <a:endParaRPr lang="es-AR"/>
        </a:p>
      </c:txPr>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s-AR"/>
  <c:chart>
    <c:autoTitleDeleted val="1"/>
    <c:plotArea>
      <c:layout/>
      <c:scatterChart>
        <c:scatterStyle val="smoothMarker"/>
        <c:ser>
          <c:idx val="0"/>
          <c:order val="0"/>
          <c:tx>
            <c:v>Sunset</c:v>
          </c:tx>
          <c:marker>
            <c:symbol val="none"/>
          </c:marker>
          <c:xVal>
            <c:numRef>
              <c:f>Sunset!$K$2:$K$19</c:f>
              <c:numCache>
                <c:formatCode>General</c:formatCode>
                <c:ptCount val="18"/>
                <c:pt idx="0">
                  <c:v>6</c:v>
                </c:pt>
                <c:pt idx="1">
                  <c:v>10</c:v>
                </c:pt>
                <c:pt idx="2">
                  <c:v>17</c:v>
                </c:pt>
                <c:pt idx="3">
                  <c:v>21</c:v>
                </c:pt>
                <c:pt idx="4">
                  <c:v>29</c:v>
                </c:pt>
                <c:pt idx="5">
                  <c:v>39</c:v>
                </c:pt>
                <c:pt idx="6">
                  <c:v>52</c:v>
                </c:pt>
                <c:pt idx="7">
                  <c:v>69</c:v>
                </c:pt>
                <c:pt idx="8">
                  <c:v>94</c:v>
                </c:pt>
                <c:pt idx="9">
                  <c:v>128</c:v>
                </c:pt>
                <c:pt idx="10">
                  <c:v>174</c:v>
                </c:pt>
                <c:pt idx="11">
                  <c:v>243</c:v>
                </c:pt>
                <c:pt idx="12">
                  <c:v>348</c:v>
                </c:pt>
                <c:pt idx="13">
                  <c:v>487</c:v>
                </c:pt>
                <c:pt idx="14">
                  <c:v>609</c:v>
                </c:pt>
                <c:pt idx="15">
                  <c:v>812</c:v>
                </c:pt>
                <c:pt idx="16">
                  <c:v>1218</c:v>
                </c:pt>
                <c:pt idx="17">
                  <c:v>2434</c:v>
                </c:pt>
              </c:numCache>
            </c:numRef>
          </c:xVal>
          <c:yVal>
            <c:numRef>
              <c:f>Sunset!$F$2:$F$19</c:f>
              <c:numCache>
                <c:formatCode>General</c:formatCode>
                <c:ptCount val="18"/>
                <c:pt idx="0">
                  <c:v>1.4767677092682241</c:v>
                </c:pt>
                <c:pt idx="1">
                  <c:v>1.2937873061116081</c:v>
                </c:pt>
                <c:pt idx="2">
                  <c:v>1.1056954999674498</c:v>
                </c:pt>
                <c:pt idx="3">
                  <c:v>1.0618572057428213</c:v>
                </c:pt>
                <c:pt idx="4">
                  <c:v>1.0245864581558848</c:v>
                </c:pt>
                <c:pt idx="5">
                  <c:v>1.0330390684786552</c:v>
                </c:pt>
                <c:pt idx="6">
                  <c:v>1.030242951940326</c:v>
                </c:pt>
                <c:pt idx="7">
                  <c:v>0.94738273200566459</c:v>
                </c:pt>
                <c:pt idx="8">
                  <c:v>0.92793801360197936</c:v>
                </c:pt>
                <c:pt idx="9">
                  <c:v>0.92012906293872665</c:v>
                </c:pt>
                <c:pt idx="10">
                  <c:v>0.88481716181109316</c:v>
                </c:pt>
                <c:pt idx="11">
                  <c:v>0.88417424754272178</c:v>
                </c:pt>
                <c:pt idx="12">
                  <c:v>0.86439255450128394</c:v>
                </c:pt>
                <c:pt idx="13">
                  <c:v>0.85063806565684563</c:v>
                </c:pt>
                <c:pt idx="14">
                  <c:v>0.84777133793556103</c:v>
                </c:pt>
                <c:pt idx="15">
                  <c:v>0.8445144923789446</c:v>
                </c:pt>
                <c:pt idx="16">
                  <c:v>0.83725594840038564</c:v>
                </c:pt>
                <c:pt idx="17">
                  <c:v>0.8346170314191933</c:v>
                </c:pt>
              </c:numCache>
            </c:numRef>
          </c:yVal>
          <c:smooth val="1"/>
        </c:ser>
        <c:ser>
          <c:idx val="1"/>
          <c:order val="1"/>
          <c:tx>
            <c:v>Makaha</c:v>
          </c:tx>
          <c:spPr>
            <a:ln>
              <a:solidFill>
                <a:srgbClr val="C00000"/>
              </a:solidFill>
            </a:ln>
          </c:spPr>
          <c:marker>
            <c:symbol val="none"/>
          </c:marker>
          <c:xVal>
            <c:numRef>
              <c:f>Makaha!$K$2:$K$20</c:f>
              <c:numCache>
                <c:formatCode>General</c:formatCode>
                <c:ptCount val="19"/>
                <c:pt idx="0">
                  <c:v>5</c:v>
                </c:pt>
                <c:pt idx="1">
                  <c:v>13</c:v>
                </c:pt>
                <c:pt idx="2">
                  <c:v>17</c:v>
                </c:pt>
                <c:pt idx="3">
                  <c:v>22</c:v>
                </c:pt>
                <c:pt idx="4">
                  <c:v>28</c:v>
                </c:pt>
                <c:pt idx="5">
                  <c:v>39</c:v>
                </c:pt>
                <c:pt idx="6">
                  <c:v>52</c:v>
                </c:pt>
                <c:pt idx="7">
                  <c:v>70</c:v>
                </c:pt>
                <c:pt idx="8">
                  <c:v>93</c:v>
                </c:pt>
                <c:pt idx="9">
                  <c:v>128</c:v>
                </c:pt>
                <c:pt idx="10">
                  <c:v>174</c:v>
                </c:pt>
                <c:pt idx="11">
                  <c:v>244</c:v>
                </c:pt>
                <c:pt idx="12">
                  <c:v>348</c:v>
                </c:pt>
                <c:pt idx="13">
                  <c:v>487</c:v>
                </c:pt>
                <c:pt idx="14">
                  <c:v>609</c:v>
                </c:pt>
                <c:pt idx="15">
                  <c:v>812</c:v>
                </c:pt>
                <c:pt idx="16">
                  <c:v>1218</c:v>
                </c:pt>
                <c:pt idx="17">
                  <c:v>2400</c:v>
                </c:pt>
                <c:pt idx="18">
                  <c:v>2434</c:v>
                </c:pt>
              </c:numCache>
            </c:numRef>
          </c:xVal>
          <c:yVal>
            <c:numRef>
              <c:f>Makaha!$F$2:$F$20</c:f>
              <c:numCache>
                <c:formatCode>General</c:formatCode>
                <c:ptCount val="19"/>
                <c:pt idx="0">
                  <c:v>0.9387309603633297</c:v>
                </c:pt>
                <c:pt idx="1">
                  <c:v>0.89153277738270931</c:v>
                </c:pt>
                <c:pt idx="2">
                  <c:v>0.82301056544373608</c:v>
                </c:pt>
                <c:pt idx="3">
                  <c:v>0.80716326679644346</c:v>
                </c:pt>
                <c:pt idx="4">
                  <c:v>0.75252199659024765</c:v>
                </c:pt>
                <c:pt idx="5">
                  <c:v>0.74212373331281944</c:v>
                </c:pt>
                <c:pt idx="6">
                  <c:v>0.73688717786732749</c:v>
                </c:pt>
                <c:pt idx="7">
                  <c:v>0.72860146352750899</c:v>
                </c:pt>
                <c:pt idx="8">
                  <c:v>0.70577785559581563</c:v>
                </c:pt>
                <c:pt idx="9">
                  <c:v>0.69274686371956962</c:v>
                </c:pt>
                <c:pt idx="10">
                  <c:v>0.67930161414047041</c:v>
                </c:pt>
                <c:pt idx="11">
                  <c:v>0.67228263477634131</c:v>
                </c:pt>
                <c:pt idx="12">
                  <c:v>0.68022471453120004</c:v>
                </c:pt>
                <c:pt idx="13">
                  <c:v>0.66398503161852784</c:v>
                </c:pt>
                <c:pt idx="14">
                  <c:v>0.6640628299517749</c:v>
                </c:pt>
                <c:pt idx="15">
                  <c:v>0.66308558009338092</c:v>
                </c:pt>
                <c:pt idx="16">
                  <c:v>0.65656511915425986</c:v>
                </c:pt>
                <c:pt idx="17">
                  <c:v>0.65158141257239222</c:v>
                </c:pt>
                <c:pt idx="18">
                  <c:v>0.65187548701494979</c:v>
                </c:pt>
              </c:numCache>
            </c:numRef>
          </c:yVal>
          <c:smooth val="1"/>
        </c:ser>
        <c:ser>
          <c:idx val="2"/>
          <c:order val="2"/>
          <c:tx>
            <c:v>Ala Moana</c:v>
          </c:tx>
          <c:marker>
            <c:symbol val="none"/>
          </c:marker>
          <c:xVal>
            <c:numRef>
              <c:f>'Ala Moana'!$K$2:$K$20</c:f>
              <c:numCache>
                <c:formatCode>General</c:formatCode>
                <c:ptCount val="19"/>
                <c:pt idx="0">
                  <c:v>5</c:v>
                </c:pt>
                <c:pt idx="1">
                  <c:v>10</c:v>
                </c:pt>
                <c:pt idx="2">
                  <c:v>16</c:v>
                </c:pt>
                <c:pt idx="3">
                  <c:v>17</c:v>
                </c:pt>
                <c:pt idx="4">
                  <c:v>22</c:v>
                </c:pt>
                <c:pt idx="5">
                  <c:v>29</c:v>
                </c:pt>
                <c:pt idx="6">
                  <c:v>39</c:v>
                </c:pt>
                <c:pt idx="7">
                  <c:v>51</c:v>
                </c:pt>
                <c:pt idx="8">
                  <c:v>70</c:v>
                </c:pt>
                <c:pt idx="9">
                  <c:v>93</c:v>
                </c:pt>
                <c:pt idx="10">
                  <c:v>128</c:v>
                </c:pt>
                <c:pt idx="11">
                  <c:v>174</c:v>
                </c:pt>
                <c:pt idx="12">
                  <c:v>244</c:v>
                </c:pt>
                <c:pt idx="13">
                  <c:v>348</c:v>
                </c:pt>
                <c:pt idx="14">
                  <c:v>487</c:v>
                </c:pt>
                <c:pt idx="15">
                  <c:v>609</c:v>
                </c:pt>
                <c:pt idx="16">
                  <c:v>812</c:v>
                </c:pt>
                <c:pt idx="17">
                  <c:v>1218</c:v>
                </c:pt>
                <c:pt idx="18">
                  <c:v>2434</c:v>
                </c:pt>
              </c:numCache>
            </c:numRef>
          </c:xVal>
          <c:yVal>
            <c:numRef>
              <c:f>'Ala Moana'!$F$2:$F$20</c:f>
              <c:numCache>
                <c:formatCode>General</c:formatCode>
                <c:ptCount val="19"/>
                <c:pt idx="0">
                  <c:v>0.66149732049012877</c:v>
                </c:pt>
                <c:pt idx="1">
                  <c:v>0.6001326027033127</c:v>
                </c:pt>
                <c:pt idx="2">
                  <c:v>0.55639887771499263</c:v>
                </c:pt>
                <c:pt idx="3">
                  <c:v>0.62284472485511444</c:v>
                </c:pt>
                <c:pt idx="4">
                  <c:v>0.55351605829049677</c:v>
                </c:pt>
                <c:pt idx="5">
                  <c:v>0.58846095302595358</c:v>
                </c:pt>
                <c:pt idx="6">
                  <c:v>0.57298820383188065</c:v>
                </c:pt>
                <c:pt idx="7">
                  <c:v>0.59104950455027683</c:v>
                </c:pt>
                <c:pt idx="8">
                  <c:v>0.55636349504129456</c:v>
                </c:pt>
                <c:pt idx="9">
                  <c:v>0.56175580469495245</c:v>
                </c:pt>
                <c:pt idx="10">
                  <c:v>0.54619756290876298</c:v>
                </c:pt>
                <c:pt idx="11">
                  <c:v>0.53938115693477862</c:v>
                </c:pt>
                <c:pt idx="12">
                  <c:v>0.53786626837827667</c:v>
                </c:pt>
                <c:pt idx="13">
                  <c:v>0.55508591852136624</c:v>
                </c:pt>
                <c:pt idx="14">
                  <c:v>0.51784753087798252</c:v>
                </c:pt>
                <c:pt idx="15">
                  <c:v>0.51348541074419762</c:v>
                </c:pt>
                <c:pt idx="16">
                  <c:v>0.51143147696254332</c:v>
                </c:pt>
                <c:pt idx="17">
                  <c:v>0.5086924254677847</c:v>
                </c:pt>
                <c:pt idx="18">
                  <c:v>0.50110883026833364</c:v>
                </c:pt>
              </c:numCache>
            </c:numRef>
          </c:yVal>
          <c:smooth val="1"/>
        </c:ser>
        <c:ser>
          <c:idx val="3"/>
          <c:order val="3"/>
          <c:tx>
            <c:v>Diamond Head</c:v>
          </c:tx>
          <c:spPr>
            <a:ln>
              <a:solidFill>
                <a:prstClr val="black"/>
              </a:solidFill>
            </a:ln>
          </c:spPr>
          <c:marker>
            <c:symbol val="none"/>
          </c:marker>
          <c:xVal>
            <c:numRef>
              <c:f>'Diamond Head'!$K$2:$K$19</c:f>
              <c:numCache>
                <c:formatCode>General</c:formatCode>
                <c:ptCount val="18"/>
                <c:pt idx="0">
                  <c:v>6</c:v>
                </c:pt>
                <c:pt idx="1">
                  <c:v>10</c:v>
                </c:pt>
                <c:pt idx="2">
                  <c:v>13</c:v>
                </c:pt>
                <c:pt idx="3">
                  <c:v>22</c:v>
                </c:pt>
                <c:pt idx="4">
                  <c:v>29</c:v>
                </c:pt>
                <c:pt idx="5">
                  <c:v>39</c:v>
                </c:pt>
                <c:pt idx="6">
                  <c:v>52</c:v>
                </c:pt>
                <c:pt idx="7">
                  <c:v>69</c:v>
                </c:pt>
                <c:pt idx="8">
                  <c:v>94</c:v>
                </c:pt>
                <c:pt idx="9">
                  <c:v>128</c:v>
                </c:pt>
                <c:pt idx="10">
                  <c:v>174</c:v>
                </c:pt>
                <c:pt idx="11">
                  <c:v>244</c:v>
                </c:pt>
                <c:pt idx="12">
                  <c:v>348</c:v>
                </c:pt>
                <c:pt idx="13">
                  <c:v>487</c:v>
                </c:pt>
                <c:pt idx="14">
                  <c:v>609</c:v>
                </c:pt>
                <c:pt idx="15">
                  <c:v>812</c:v>
                </c:pt>
                <c:pt idx="16">
                  <c:v>1218</c:v>
                </c:pt>
                <c:pt idx="17">
                  <c:v>2434</c:v>
                </c:pt>
              </c:numCache>
            </c:numRef>
          </c:xVal>
          <c:yVal>
            <c:numRef>
              <c:f>'Diamond Head'!$F$2:$F$19</c:f>
              <c:numCache>
                <c:formatCode>General</c:formatCode>
                <c:ptCount val="18"/>
                <c:pt idx="0">
                  <c:v>0.63237080268504076</c:v>
                </c:pt>
                <c:pt idx="1">
                  <c:v>0.58374227027070569</c:v>
                </c:pt>
                <c:pt idx="2">
                  <c:v>0.59186681564330168</c:v>
                </c:pt>
                <c:pt idx="3">
                  <c:v>0.56326543263150353</c:v>
                </c:pt>
                <c:pt idx="4">
                  <c:v>0.57183044589207288</c:v>
                </c:pt>
                <c:pt idx="5">
                  <c:v>0.55808548231600563</c:v>
                </c:pt>
                <c:pt idx="6">
                  <c:v>0.56434518218686269</c:v>
                </c:pt>
                <c:pt idx="7">
                  <c:v>0.53802118949602251</c:v>
                </c:pt>
                <c:pt idx="8">
                  <c:v>0.53450509736819585</c:v>
                </c:pt>
                <c:pt idx="9">
                  <c:v>0.52829897414829863</c:v>
                </c:pt>
                <c:pt idx="10">
                  <c:v>0.51941251159682356</c:v>
                </c:pt>
                <c:pt idx="11">
                  <c:v>0.51717315368008965</c:v>
                </c:pt>
                <c:pt idx="12">
                  <c:v>0.51220246199977459</c:v>
                </c:pt>
                <c:pt idx="13">
                  <c:v>0.50865411865113264</c:v>
                </c:pt>
                <c:pt idx="14">
                  <c:v>0.50922340404343069</c:v>
                </c:pt>
                <c:pt idx="15">
                  <c:v>0.50670323954628771</c:v>
                </c:pt>
                <c:pt idx="16">
                  <c:v>0.50238192552660077</c:v>
                </c:pt>
                <c:pt idx="17">
                  <c:v>0.49463977381829932</c:v>
                </c:pt>
              </c:numCache>
            </c:numRef>
          </c:yVal>
          <c:smooth val="1"/>
        </c:ser>
        <c:ser>
          <c:idx val="4"/>
          <c:order val="4"/>
          <c:tx>
            <c:v>Makapuu</c:v>
          </c:tx>
          <c:marker>
            <c:symbol val="none"/>
          </c:marker>
          <c:xVal>
            <c:numRef>
              <c:f>Makapuu!$K$2:$K$20</c:f>
              <c:numCache>
                <c:formatCode>General</c:formatCode>
                <c:ptCount val="19"/>
                <c:pt idx="0">
                  <c:v>6</c:v>
                </c:pt>
                <c:pt idx="1">
                  <c:v>13</c:v>
                </c:pt>
                <c:pt idx="2">
                  <c:v>16</c:v>
                </c:pt>
                <c:pt idx="3">
                  <c:v>17</c:v>
                </c:pt>
                <c:pt idx="4">
                  <c:v>21</c:v>
                </c:pt>
                <c:pt idx="5">
                  <c:v>29</c:v>
                </c:pt>
                <c:pt idx="6">
                  <c:v>39</c:v>
                </c:pt>
                <c:pt idx="7">
                  <c:v>52</c:v>
                </c:pt>
                <c:pt idx="8">
                  <c:v>69</c:v>
                </c:pt>
                <c:pt idx="9">
                  <c:v>94</c:v>
                </c:pt>
                <c:pt idx="10">
                  <c:v>128</c:v>
                </c:pt>
                <c:pt idx="11">
                  <c:v>174</c:v>
                </c:pt>
                <c:pt idx="12">
                  <c:v>244</c:v>
                </c:pt>
                <c:pt idx="13">
                  <c:v>348</c:v>
                </c:pt>
                <c:pt idx="14">
                  <c:v>488</c:v>
                </c:pt>
                <c:pt idx="15">
                  <c:v>609</c:v>
                </c:pt>
                <c:pt idx="16">
                  <c:v>812</c:v>
                </c:pt>
                <c:pt idx="17">
                  <c:v>1218</c:v>
                </c:pt>
                <c:pt idx="18">
                  <c:v>2434</c:v>
                </c:pt>
              </c:numCache>
            </c:numRef>
          </c:xVal>
          <c:yVal>
            <c:numRef>
              <c:f>Makapuu!$F$2:$F$20</c:f>
              <c:numCache>
                <c:formatCode>General</c:formatCode>
                <c:ptCount val="19"/>
                <c:pt idx="0">
                  <c:v>0.7728998376992442</c:v>
                </c:pt>
                <c:pt idx="1">
                  <c:v>0.74632356481168916</c:v>
                </c:pt>
                <c:pt idx="2">
                  <c:v>0.78634361659648011</c:v>
                </c:pt>
                <c:pt idx="3">
                  <c:v>0.68296121733003812</c:v>
                </c:pt>
                <c:pt idx="4">
                  <c:v>0.66450739252954072</c:v>
                </c:pt>
                <c:pt idx="5">
                  <c:v>0.61644319255848201</c:v>
                </c:pt>
                <c:pt idx="6">
                  <c:v>0.6102724059818817</c:v>
                </c:pt>
                <c:pt idx="7">
                  <c:v>0.60925823106012522</c:v>
                </c:pt>
                <c:pt idx="8">
                  <c:v>0.62851239646724788</c:v>
                </c:pt>
                <c:pt idx="9">
                  <c:v>0.60456332932399459</c:v>
                </c:pt>
                <c:pt idx="10">
                  <c:v>0.59800801508451062</c:v>
                </c:pt>
                <c:pt idx="11">
                  <c:v>0.59484127138609721</c:v>
                </c:pt>
                <c:pt idx="12">
                  <c:v>0.57774424327942575</c:v>
                </c:pt>
                <c:pt idx="13">
                  <c:v>0.57412911597622418</c:v>
                </c:pt>
                <c:pt idx="14">
                  <c:v>0.58076146777152249</c:v>
                </c:pt>
                <c:pt idx="15">
                  <c:v>0.56501689473407068</c:v>
                </c:pt>
                <c:pt idx="16">
                  <c:v>0.56487792557592453</c:v>
                </c:pt>
                <c:pt idx="17">
                  <c:v>0.5570430347198988</c:v>
                </c:pt>
                <c:pt idx="18">
                  <c:v>0.55532457683742076</c:v>
                </c:pt>
              </c:numCache>
            </c:numRef>
          </c:yVal>
          <c:smooth val="1"/>
        </c:ser>
        <c:axId val="78445184"/>
        <c:axId val="78324480"/>
      </c:scatterChart>
      <c:valAx>
        <c:axId val="78445184"/>
        <c:scaling>
          <c:orientation val="minMax"/>
          <c:max val="1000"/>
        </c:scaling>
        <c:axPos val="b"/>
        <c:title>
          <c:tx>
            <c:rich>
              <a:bodyPr/>
              <a:lstStyle/>
              <a:p>
                <a:pPr algn="ctr" rtl="0">
                  <a:defRPr lang="en-US" sz="1600" b="0" i="0" u="none" strike="noStrike" kern="1200" baseline="0">
                    <a:solidFill>
                      <a:prstClr val="black"/>
                    </a:solidFill>
                    <a:latin typeface="+mj-lt"/>
                    <a:ea typeface="+mn-ea"/>
                    <a:cs typeface="+mn-cs"/>
                  </a:defRPr>
                </a:pPr>
                <a:r>
                  <a:rPr lang="en-US" sz="1800" b="0" i="0" u="none" strike="noStrike" kern="1200" baseline="0" dirty="0" err="1" smtClean="0">
                    <a:solidFill>
                      <a:prstClr val="black"/>
                    </a:solidFill>
                    <a:latin typeface="+mj-lt"/>
                    <a:ea typeface="+mn-ea"/>
                    <a:cs typeface="+mn-cs"/>
                  </a:rPr>
                  <a:t>Número</a:t>
                </a:r>
                <a:r>
                  <a:rPr lang="en-US" sz="1800" b="0" i="0" u="none" strike="noStrike" kern="1200" baseline="0" dirty="0" smtClean="0">
                    <a:solidFill>
                      <a:prstClr val="black"/>
                    </a:solidFill>
                    <a:latin typeface="+mj-lt"/>
                    <a:ea typeface="+mn-ea"/>
                    <a:cs typeface="+mn-cs"/>
                  </a:rPr>
                  <a:t> de </a:t>
                </a:r>
                <a:r>
                  <a:rPr lang="en-US" sz="1800" b="0" i="0" u="none" strike="noStrike" kern="1200" baseline="0" dirty="0" err="1" smtClean="0">
                    <a:solidFill>
                      <a:prstClr val="black"/>
                    </a:solidFill>
                    <a:latin typeface="+mj-lt"/>
                    <a:ea typeface="+mn-ea"/>
                    <a:cs typeface="+mn-cs"/>
                  </a:rPr>
                  <a:t>instancias</a:t>
                </a:r>
                <a:r>
                  <a:rPr lang="en-US" sz="1800" b="0" i="0" u="none" strike="noStrike" kern="1200" baseline="0" dirty="0" smtClean="0">
                    <a:solidFill>
                      <a:prstClr val="black"/>
                    </a:solidFill>
                    <a:latin typeface="+mj-lt"/>
                    <a:ea typeface="+mn-ea"/>
                    <a:cs typeface="+mn-cs"/>
                  </a:rPr>
                  <a:t> </a:t>
                </a:r>
                <a:r>
                  <a:rPr lang="en-US" sz="1800" b="0" i="0" u="none" strike="noStrike" kern="1200" baseline="0" dirty="0">
                    <a:solidFill>
                      <a:prstClr val="black"/>
                    </a:solidFill>
                    <a:latin typeface="+mj-lt"/>
                    <a:ea typeface="+mn-ea"/>
                    <a:cs typeface="+mn-cs"/>
                  </a:rPr>
                  <a:t>de </a:t>
                </a:r>
                <a:r>
                  <a:rPr lang="en-US" sz="1800" b="0" i="0" u="none" strike="noStrike" kern="1200" baseline="0" dirty="0" err="1">
                    <a:solidFill>
                      <a:prstClr val="black"/>
                    </a:solidFill>
                    <a:latin typeface="+mj-lt"/>
                    <a:ea typeface="+mn-ea"/>
                    <a:cs typeface="+mn-cs"/>
                  </a:rPr>
                  <a:t>entrenamiento</a:t>
                </a:r>
                <a:endParaRPr lang="en-US" sz="1800" b="0" i="0" u="none" strike="noStrike" kern="1200" baseline="0" dirty="0">
                  <a:solidFill>
                    <a:prstClr val="black"/>
                  </a:solidFill>
                  <a:latin typeface="+mj-lt"/>
                  <a:ea typeface="+mn-ea"/>
                  <a:cs typeface="+mn-cs"/>
                </a:endParaRPr>
              </a:p>
            </c:rich>
          </c:tx>
          <c:layout/>
        </c:title>
        <c:numFmt formatCode="General" sourceLinked="1"/>
        <c:majorTickMark val="none"/>
        <c:tickLblPos val="nextTo"/>
        <c:txPr>
          <a:bodyPr/>
          <a:lstStyle/>
          <a:p>
            <a:pPr>
              <a:defRPr lang="es-AR"/>
            </a:pPr>
            <a:endParaRPr lang="es-AR"/>
          </a:p>
        </c:txPr>
        <c:crossAx val="78324480"/>
        <c:crosses val="autoZero"/>
        <c:crossBetween val="midCat"/>
      </c:valAx>
      <c:valAx>
        <c:axId val="78324480"/>
        <c:scaling>
          <c:orientation val="minMax"/>
          <c:min val="0.4"/>
        </c:scaling>
        <c:axPos val="l"/>
        <c:majorGridlines/>
        <c:title>
          <c:tx>
            <c:rich>
              <a:bodyPr rot="-5400000" vert="horz"/>
              <a:lstStyle/>
              <a:p>
                <a:pPr>
                  <a:defRPr lang="es-AR"/>
                </a:pPr>
                <a:r>
                  <a:rPr lang="en-US" sz="1800" b="0" dirty="0">
                    <a:latin typeface="+mj-lt"/>
                  </a:rPr>
                  <a:t>MAE (mts.)</a:t>
                </a:r>
              </a:p>
            </c:rich>
          </c:tx>
          <c:layout/>
        </c:title>
        <c:numFmt formatCode="General" sourceLinked="1"/>
        <c:majorTickMark val="none"/>
        <c:tickLblPos val="nextTo"/>
        <c:txPr>
          <a:bodyPr/>
          <a:lstStyle/>
          <a:p>
            <a:pPr>
              <a:defRPr lang="es-AR"/>
            </a:pPr>
            <a:endParaRPr lang="es-AR"/>
          </a:p>
        </c:txPr>
        <c:crossAx val="78445184"/>
        <c:crosses val="autoZero"/>
        <c:crossBetween val="midCat"/>
      </c:valAx>
    </c:plotArea>
    <c:legend>
      <c:legendPos val="r"/>
      <c:layout/>
      <c:txPr>
        <a:bodyPr/>
        <a:lstStyle/>
        <a:p>
          <a:pPr>
            <a:defRPr lang="es-AR" sz="1800">
              <a:latin typeface="+mj-lt"/>
            </a:defRPr>
          </a:pPr>
          <a:endParaRPr lang="es-AR"/>
        </a:p>
      </c:txPr>
    </c:legend>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s-AR"/>
  <c:chart>
    <c:autoTitleDeleted val="1"/>
    <c:plotArea>
      <c:layout>
        <c:manualLayout>
          <c:layoutTarget val="inner"/>
          <c:xMode val="edge"/>
          <c:yMode val="edge"/>
          <c:x val="9.500152591428182E-2"/>
          <c:y val="0.20524468571121449"/>
          <c:w val="0.78698641531383973"/>
          <c:h val="0.60782349305312988"/>
        </c:manualLayout>
      </c:layout>
      <c:barChart>
        <c:barDir val="col"/>
        <c:grouping val="clustered"/>
        <c:ser>
          <c:idx val="0"/>
          <c:order val="0"/>
          <c:tx>
            <c:strRef>
              <c:f>Hoja1!$B$111</c:f>
              <c:strCache>
                <c:ptCount val="1"/>
                <c:pt idx="0">
                  <c:v>RL</c:v>
                </c:pt>
              </c:strCache>
            </c:strRef>
          </c:tx>
          <c:cat>
            <c:strRef>
              <c:f>Hoja1!$A$112:$A$116</c:f>
              <c:strCache>
                <c:ptCount val="5"/>
                <c:pt idx="0">
                  <c:v>Sunset</c:v>
                </c:pt>
                <c:pt idx="1">
                  <c:v>Ala Moana</c:v>
                </c:pt>
                <c:pt idx="2">
                  <c:v>Diamond Head</c:v>
                </c:pt>
                <c:pt idx="3">
                  <c:v>Makapuu</c:v>
                </c:pt>
                <c:pt idx="4">
                  <c:v>Makaha</c:v>
                </c:pt>
              </c:strCache>
            </c:strRef>
          </c:cat>
          <c:val>
            <c:numRef>
              <c:f>Hoja1!$B$112:$B$116</c:f>
              <c:numCache>
                <c:formatCode>General</c:formatCode>
                <c:ptCount val="5"/>
                <c:pt idx="0">
                  <c:v>0.85000000000000064</c:v>
                </c:pt>
                <c:pt idx="1">
                  <c:v>0.28000000000000008</c:v>
                </c:pt>
                <c:pt idx="2">
                  <c:v>0.22</c:v>
                </c:pt>
                <c:pt idx="3">
                  <c:v>0.54</c:v>
                </c:pt>
                <c:pt idx="4">
                  <c:v>0.78</c:v>
                </c:pt>
              </c:numCache>
            </c:numRef>
          </c:val>
        </c:ser>
        <c:ser>
          <c:idx val="1"/>
          <c:order val="1"/>
          <c:tx>
            <c:strRef>
              <c:f>Hoja1!$C$111</c:f>
              <c:strCache>
                <c:ptCount val="1"/>
                <c:pt idx="0">
                  <c:v>RN</c:v>
                </c:pt>
              </c:strCache>
            </c:strRef>
          </c:tx>
          <c:spPr>
            <a:solidFill>
              <a:srgbClr val="FF0000"/>
            </a:solidFill>
          </c:spPr>
          <c:cat>
            <c:strRef>
              <c:f>Hoja1!$A$112:$A$116</c:f>
              <c:strCache>
                <c:ptCount val="5"/>
                <c:pt idx="0">
                  <c:v>Sunset</c:v>
                </c:pt>
                <c:pt idx="1">
                  <c:v>Ala Moana</c:v>
                </c:pt>
                <c:pt idx="2">
                  <c:v>Diamond Head</c:v>
                </c:pt>
                <c:pt idx="3">
                  <c:v>Makapuu</c:v>
                </c:pt>
                <c:pt idx="4">
                  <c:v>Makaha</c:v>
                </c:pt>
              </c:strCache>
            </c:strRef>
          </c:cat>
          <c:val>
            <c:numRef>
              <c:f>Hoja1!$C$112:$C$116</c:f>
              <c:numCache>
                <c:formatCode>General</c:formatCode>
                <c:ptCount val="5"/>
                <c:pt idx="0">
                  <c:v>0.88</c:v>
                </c:pt>
                <c:pt idx="1">
                  <c:v>0.42000000000000032</c:v>
                </c:pt>
                <c:pt idx="2">
                  <c:v>0.37000000000000038</c:v>
                </c:pt>
                <c:pt idx="3">
                  <c:v>0.61000000000000065</c:v>
                </c:pt>
                <c:pt idx="4">
                  <c:v>0.81</c:v>
                </c:pt>
              </c:numCache>
            </c:numRef>
          </c:val>
        </c:ser>
        <c:ser>
          <c:idx val="2"/>
          <c:order val="2"/>
          <c:tx>
            <c:strRef>
              <c:f>Hoja1!$D$111</c:f>
              <c:strCache>
                <c:ptCount val="1"/>
                <c:pt idx="0">
                  <c:v>SVM</c:v>
                </c:pt>
              </c:strCache>
            </c:strRef>
          </c:tx>
          <c:spPr>
            <a:solidFill>
              <a:schemeClr val="accent6">
                <a:lumMod val="75000"/>
              </a:schemeClr>
            </a:solidFill>
          </c:spPr>
          <c:cat>
            <c:strRef>
              <c:f>Hoja1!$A$112:$A$116</c:f>
              <c:strCache>
                <c:ptCount val="5"/>
                <c:pt idx="0">
                  <c:v>Sunset</c:v>
                </c:pt>
                <c:pt idx="1">
                  <c:v>Ala Moana</c:v>
                </c:pt>
                <c:pt idx="2">
                  <c:v>Diamond Head</c:v>
                </c:pt>
                <c:pt idx="3">
                  <c:v>Makapuu</c:v>
                </c:pt>
                <c:pt idx="4">
                  <c:v>Makaha</c:v>
                </c:pt>
              </c:strCache>
            </c:strRef>
          </c:cat>
          <c:val>
            <c:numRef>
              <c:f>Hoja1!$D$112:$D$116</c:f>
              <c:numCache>
                <c:formatCode>General</c:formatCode>
                <c:ptCount val="5"/>
                <c:pt idx="0">
                  <c:v>0.89</c:v>
                </c:pt>
                <c:pt idx="1">
                  <c:v>0.5</c:v>
                </c:pt>
                <c:pt idx="2">
                  <c:v>0.48000000000000032</c:v>
                </c:pt>
                <c:pt idx="3">
                  <c:v>0.74000000000000088</c:v>
                </c:pt>
                <c:pt idx="4">
                  <c:v>0.82000000000000062</c:v>
                </c:pt>
              </c:numCache>
            </c:numRef>
          </c:val>
        </c:ser>
        <c:ser>
          <c:idx val="3"/>
          <c:order val="3"/>
          <c:tx>
            <c:strRef>
              <c:f>Hoja1!$E$111</c:f>
              <c:strCache>
                <c:ptCount val="1"/>
                <c:pt idx="0">
                  <c:v>MSP</c:v>
                </c:pt>
              </c:strCache>
            </c:strRef>
          </c:tx>
          <c:spPr>
            <a:solidFill>
              <a:srgbClr val="7030A0"/>
            </a:solidFill>
          </c:spPr>
          <c:cat>
            <c:strRef>
              <c:f>Hoja1!$A$112:$A$116</c:f>
              <c:strCache>
                <c:ptCount val="5"/>
                <c:pt idx="0">
                  <c:v>Sunset</c:v>
                </c:pt>
                <c:pt idx="1">
                  <c:v>Ala Moana</c:v>
                </c:pt>
                <c:pt idx="2">
                  <c:v>Diamond Head</c:v>
                </c:pt>
                <c:pt idx="3">
                  <c:v>Makapuu</c:v>
                </c:pt>
                <c:pt idx="4">
                  <c:v>Makaha</c:v>
                </c:pt>
              </c:strCache>
            </c:strRef>
          </c:cat>
          <c:val>
            <c:numRef>
              <c:f>Hoja1!$E$112:$E$116</c:f>
              <c:numCache>
                <c:formatCode>General</c:formatCode>
                <c:ptCount val="5"/>
                <c:pt idx="0">
                  <c:v>0.88</c:v>
                </c:pt>
                <c:pt idx="1">
                  <c:v>0.47000000000000008</c:v>
                </c:pt>
                <c:pt idx="2">
                  <c:v>0.35000000000000031</c:v>
                </c:pt>
                <c:pt idx="3">
                  <c:v>0.70000000000000062</c:v>
                </c:pt>
                <c:pt idx="4">
                  <c:v>0.82000000000000062</c:v>
                </c:pt>
              </c:numCache>
            </c:numRef>
          </c:val>
        </c:ser>
        <c:axId val="78363648"/>
        <c:axId val="78369536"/>
      </c:barChart>
      <c:catAx>
        <c:axId val="78363648"/>
        <c:scaling>
          <c:orientation val="minMax"/>
        </c:scaling>
        <c:axPos val="b"/>
        <c:majorTickMark val="none"/>
        <c:tickLblPos val="nextTo"/>
        <c:txPr>
          <a:bodyPr/>
          <a:lstStyle/>
          <a:p>
            <a:pPr>
              <a:defRPr sz="1600">
                <a:latin typeface="+mj-lt"/>
              </a:defRPr>
            </a:pPr>
            <a:endParaRPr lang="es-AR"/>
          </a:p>
        </c:txPr>
        <c:crossAx val="78369536"/>
        <c:crosses val="autoZero"/>
        <c:auto val="1"/>
        <c:lblAlgn val="ctr"/>
        <c:lblOffset val="100"/>
      </c:catAx>
      <c:valAx>
        <c:axId val="78369536"/>
        <c:scaling>
          <c:orientation val="minMax"/>
        </c:scaling>
        <c:axPos val="l"/>
        <c:majorGridlines/>
        <c:title>
          <c:tx>
            <c:rich>
              <a:bodyPr/>
              <a:lstStyle/>
              <a:p>
                <a:pPr>
                  <a:defRPr/>
                </a:pPr>
                <a:r>
                  <a:rPr lang="es-US" sz="1800" dirty="0" smtClean="0">
                    <a:latin typeface="+mj-lt"/>
                  </a:rPr>
                  <a:t>Correlación</a:t>
                </a:r>
                <a:endParaRPr lang="es-ES" sz="1800" dirty="0">
                  <a:latin typeface="+mj-lt"/>
                </a:endParaRPr>
              </a:p>
            </c:rich>
          </c:tx>
          <c:layout/>
        </c:title>
        <c:numFmt formatCode="General" sourceLinked="1"/>
        <c:tickLblPos val="nextTo"/>
        <c:crossAx val="78363648"/>
        <c:crosses val="autoZero"/>
        <c:crossBetween val="between"/>
      </c:valAx>
    </c:plotArea>
    <c:legend>
      <c:legendPos val="r"/>
      <c:layout/>
      <c:txPr>
        <a:bodyPr/>
        <a:lstStyle/>
        <a:p>
          <a:pPr>
            <a:defRPr sz="1800">
              <a:latin typeface="+mj-lt"/>
            </a:defRPr>
          </a:pPr>
          <a:endParaRPr lang="es-AR"/>
        </a:p>
      </c:txPr>
    </c:legend>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s-AR"/>
  <c:chart>
    <c:autoTitleDeleted val="1"/>
    <c:plotArea>
      <c:layout/>
      <c:barChart>
        <c:barDir val="col"/>
        <c:grouping val="clustered"/>
        <c:ser>
          <c:idx val="0"/>
          <c:order val="0"/>
          <c:tx>
            <c:strRef>
              <c:f>Hoja1!$B$118</c:f>
              <c:strCache>
                <c:ptCount val="1"/>
                <c:pt idx="0">
                  <c:v>RL</c:v>
                </c:pt>
              </c:strCache>
            </c:strRef>
          </c:tx>
          <c:cat>
            <c:strRef>
              <c:f>Hoja1!$A$119:$A$123</c:f>
              <c:strCache>
                <c:ptCount val="5"/>
                <c:pt idx="0">
                  <c:v>Sunset</c:v>
                </c:pt>
                <c:pt idx="1">
                  <c:v>Ala Moana</c:v>
                </c:pt>
                <c:pt idx="2">
                  <c:v>Diamond Head</c:v>
                </c:pt>
                <c:pt idx="3">
                  <c:v>Makapuu</c:v>
                </c:pt>
                <c:pt idx="4">
                  <c:v>Makaha</c:v>
                </c:pt>
              </c:strCache>
            </c:strRef>
          </c:cat>
          <c:val>
            <c:numRef>
              <c:f>Hoja1!$B$119:$B$123</c:f>
              <c:numCache>
                <c:formatCode>General</c:formatCode>
                <c:ptCount val="5"/>
                <c:pt idx="0">
                  <c:v>0.97000000000000064</c:v>
                </c:pt>
                <c:pt idx="1">
                  <c:v>0.53</c:v>
                </c:pt>
                <c:pt idx="2">
                  <c:v>0.60000000000000064</c:v>
                </c:pt>
                <c:pt idx="3">
                  <c:v>0.60000000000000064</c:v>
                </c:pt>
                <c:pt idx="4">
                  <c:v>0.67000000000000115</c:v>
                </c:pt>
              </c:numCache>
            </c:numRef>
          </c:val>
        </c:ser>
        <c:ser>
          <c:idx val="1"/>
          <c:order val="1"/>
          <c:tx>
            <c:strRef>
              <c:f>Hoja1!$C$118</c:f>
              <c:strCache>
                <c:ptCount val="1"/>
                <c:pt idx="0">
                  <c:v>RN</c:v>
                </c:pt>
              </c:strCache>
            </c:strRef>
          </c:tx>
          <c:spPr>
            <a:solidFill>
              <a:srgbClr val="FF0000"/>
            </a:solidFill>
          </c:spPr>
          <c:cat>
            <c:strRef>
              <c:f>Hoja1!$A$119:$A$123</c:f>
              <c:strCache>
                <c:ptCount val="5"/>
                <c:pt idx="0">
                  <c:v>Sunset</c:v>
                </c:pt>
                <c:pt idx="1">
                  <c:v>Ala Moana</c:v>
                </c:pt>
                <c:pt idx="2">
                  <c:v>Diamond Head</c:v>
                </c:pt>
                <c:pt idx="3">
                  <c:v>Makapuu</c:v>
                </c:pt>
                <c:pt idx="4">
                  <c:v>Makaha</c:v>
                </c:pt>
              </c:strCache>
            </c:strRef>
          </c:cat>
          <c:val>
            <c:numRef>
              <c:f>Hoja1!$C$119:$C$123</c:f>
              <c:numCache>
                <c:formatCode>General</c:formatCode>
                <c:ptCount val="5"/>
                <c:pt idx="0">
                  <c:v>0.86000000000000065</c:v>
                </c:pt>
                <c:pt idx="1">
                  <c:v>0.5</c:v>
                </c:pt>
                <c:pt idx="2">
                  <c:v>0.54</c:v>
                </c:pt>
                <c:pt idx="3">
                  <c:v>0.54</c:v>
                </c:pt>
                <c:pt idx="4">
                  <c:v>0.630000000000001</c:v>
                </c:pt>
              </c:numCache>
            </c:numRef>
          </c:val>
        </c:ser>
        <c:ser>
          <c:idx val="2"/>
          <c:order val="2"/>
          <c:tx>
            <c:strRef>
              <c:f>Hoja1!$D$118</c:f>
              <c:strCache>
                <c:ptCount val="1"/>
                <c:pt idx="0">
                  <c:v>SVM</c:v>
                </c:pt>
              </c:strCache>
            </c:strRef>
          </c:tx>
          <c:spPr>
            <a:solidFill>
              <a:schemeClr val="accent6">
                <a:lumMod val="75000"/>
              </a:schemeClr>
            </a:solidFill>
          </c:spPr>
          <c:cat>
            <c:strRef>
              <c:f>Hoja1!$A$119:$A$123</c:f>
              <c:strCache>
                <c:ptCount val="5"/>
                <c:pt idx="0">
                  <c:v>Sunset</c:v>
                </c:pt>
                <c:pt idx="1">
                  <c:v>Ala Moana</c:v>
                </c:pt>
                <c:pt idx="2">
                  <c:v>Diamond Head</c:v>
                </c:pt>
                <c:pt idx="3">
                  <c:v>Makapuu</c:v>
                </c:pt>
                <c:pt idx="4">
                  <c:v>Makaha</c:v>
                </c:pt>
              </c:strCache>
            </c:strRef>
          </c:cat>
          <c:val>
            <c:numRef>
              <c:f>Hoja1!$D$119:$D$123</c:f>
              <c:numCache>
                <c:formatCode>General</c:formatCode>
                <c:ptCount val="5"/>
                <c:pt idx="0">
                  <c:v>0.82000000000000062</c:v>
                </c:pt>
                <c:pt idx="1">
                  <c:v>0.46</c:v>
                </c:pt>
                <c:pt idx="2">
                  <c:v>0.47000000000000008</c:v>
                </c:pt>
                <c:pt idx="3">
                  <c:v>0.47000000000000008</c:v>
                </c:pt>
                <c:pt idx="4">
                  <c:v>0.61000000000000065</c:v>
                </c:pt>
              </c:numCache>
            </c:numRef>
          </c:val>
        </c:ser>
        <c:ser>
          <c:idx val="3"/>
          <c:order val="3"/>
          <c:tx>
            <c:strRef>
              <c:f>Hoja1!$E$118</c:f>
              <c:strCache>
                <c:ptCount val="1"/>
                <c:pt idx="0">
                  <c:v>MSP</c:v>
                </c:pt>
              </c:strCache>
            </c:strRef>
          </c:tx>
          <c:spPr>
            <a:solidFill>
              <a:srgbClr val="7030A0"/>
            </a:solidFill>
          </c:spPr>
          <c:cat>
            <c:strRef>
              <c:f>Hoja1!$A$119:$A$123</c:f>
              <c:strCache>
                <c:ptCount val="5"/>
                <c:pt idx="0">
                  <c:v>Sunset</c:v>
                </c:pt>
                <c:pt idx="1">
                  <c:v>Ala Moana</c:v>
                </c:pt>
                <c:pt idx="2">
                  <c:v>Diamond Head</c:v>
                </c:pt>
                <c:pt idx="3">
                  <c:v>Makapuu</c:v>
                </c:pt>
                <c:pt idx="4">
                  <c:v>Makaha</c:v>
                </c:pt>
              </c:strCache>
            </c:strRef>
          </c:cat>
          <c:val>
            <c:numRef>
              <c:f>Hoja1!$E$119:$E$123</c:f>
              <c:numCache>
                <c:formatCode>General</c:formatCode>
                <c:ptCount val="5"/>
                <c:pt idx="0">
                  <c:v>0.88</c:v>
                </c:pt>
                <c:pt idx="1">
                  <c:v>0.49000000000000032</c:v>
                </c:pt>
                <c:pt idx="2">
                  <c:v>0.5</c:v>
                </c:pt>
                <c:pt idx="3">
                  <c:v>0.5</c:v>
                </c:pt>
                <c:pt idx="4">
                  <c:v>0.61000000000000065</c:v>
                </c:pt>
              </c:numCache>
            </c:numRef>
          </c:val>
        </c:ser>
        <c:axId val="78465664"/>
        <c:axId val="78475648"/>
      </c:barChart>
      <c:catAx>
        <c:axId val="78465664"/>
        <c:scaling>
          <c:orientation val="minMax"/>
        </c:scaling>
        <c:axPos val="b"/>
        <c:majorTickMark val="none"/>
        <c:tickLblPos val="nextTo"/>
        <c:txPr>
          <a:bodyPr/>
          <a:lstStyle/>
          <a:p>
            <a:pPr>
              <a:defRPr sz="1600">
                <a:latin typeface="+mj-lt"/>
              </a:defRPr>
            </a:pPr>
            <a:endParaRPr lang="es-AR"/>
          </a:p>
        </c:txPr>
        <c:crossAx val="78475648"/>
        <c:crosses val="autoZero"/>
        <c:auto val="1"/>
        <c:lblAlgn val="ctr"/>
        <c:lblOffset val="100"/>
      </c:catAx>
      <c:valAx>
        <c:axId val="78475648"/>
        <c:scaling>
          <c:orientation val="minMax"/>
        </c:scaling>
        <c:axPos val="l"/>
        <c:majorGridlines/>
        <c:title>
          <c:tx>
            <c:rich>
              <a:bodyPr/>
              <a:lstStyle/>
              <a:p>
                <a:pPr>
                  <a:defRPr/>
                </a:pPr>
                <a:r>
                  <a:rPr lang="es-US" sz="1800" dirty="0" smtClean="0">
                    <a:latin typeface="+mj-lt"/>
                  </a:rPr>
                  <a:t>MAE</a:t>
                </a:r>
                <a:r>
                  <a:rPr lang="es-US" sz="1800" baseline="0" dirty="0" smtClean="0">
                    <a:latin typeface="+mj-lt"/>
                  </a:rPr>
                  <a:t> [mts.]</a:t>
                </a:r>
                <a:endParaRPr lang="es-ES" sz="1800" dirty="0">
                  <a:latin typeface="+mj-lt"/>
                </a:endParaRPr>
              </a:p>
            </c:rich>
          </c:tx>
          <c:layout/>
        </c:title>
        <c:numFmt formatCode="General" sourceLinked="1"/>
        <c:tickLblPos val="nextTo"/>
        <c:crossAx val="78465664"/>
        <c:crosses val="autoZero"/>
        <c:crossBetween val="between"/>
      </c:valAx>
    </c:plotArea>
    <c:legend>
      <c:legendPos val="r"/>
      <c:layout/>
      <c:txPr>
        <a:bodyPr/>
        <a:lstStyle/>
        <a:p>
          <a:pPr>
            <a:defRPr sz="1800">
              <a:latin typeface="+mj-lt"/>
            </a:defRPr>
          </a:pPr>
          <a:endParaRPr lang="es-AR"/>
        </a:p>
      </c:txPr>
    </c:legend>
    <c:plotVisOnly val="1"/>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lang val="es-AR"/>
  <c:chart>
    <c:title>
      <c:tx>
        <c:rich>
          <a:bodyPr/>
          <a:lstStyle/>
          <a:p>
            <a:pPr>
              <a:defRPr sz="2000">
                <a:latin typeface="+mj-lt"/>
              </a:defRPr>
            </a:pPr>
            <a:r>
              <a:rPr lang="es-ES" sz="2000" dirty="0">
                <a:latin typeface="+mj-lt"/>
              </a:rPr>
              <a:t>Diamond </a:t>
            </a:r>
            <a:r>
              <a:rPr lang="es-ES" sz="2000" dirty="0" smtClean="0">
                <a:latin typeface="+mj-lt"/>
              </a:rPr>
              <a:t>Head</a:t>
            </a:r>
            <a:r>
              <a:rPr lang="es-ES" sz="2000" baseline="0" dirty="0" smtClean="0">
                <a:latin typeface="+mj-lt"/>
              </a:rPr>
              <a:t> - </a:t>
            </a:r>
            <a:r>
              <a:rPr lang="es-ES" sz="2000" dirty="0" smtClean="0">
                <a:latin typeface="+mj-lt"/>
              </a:rPr>
              <a:t>SVM</a:t>
            </a:r>
            <a:endParaRPr lang="es-ES" sz="2000" dirty="0">
              <a:latin typeface="+mj-lt"/>
            </a:endParaRPr>
          </a:p>
        </c:rich>
      </c:tx>
      <c:layout/>
    </c:title>
    <c:view3D>
      <c:rAngAx val="1"/>
    </c:view3D>
    <c:plotArea>
      <c:layout>
        <c:manualLayout>
          <c:layoutTarget val="inner"/>
          <c:xMode val="edge"/>
          <c:yMode val="edge"/>
          <c:x val="5.0696911313491792E-2"/>
          <c:y val="0.20609981044036174"/>
          <c:w val="0.7799937019883626"/>
          <c:h val="0.53537365121026537"/>
        </c:manualLayout>
      </c:layout>
      <c:bar3DChart>
        <c:barDir val="col"/>
        <c:grouping val="clustered"/>
        <c:ser>
          <c:idx val="0"/>
          <c:order val="0"/>
          <c:tx>
            <c:strRef>
              <c:f>Hoja1!$C$144</c:f>
              <c:strCache>
                <c:ptCount val="1"/>
                <c:pt idx="0">
                  <c:v>Optimo</c:v>
                </c:pt>
              </c:strCache>
            </c:strRef>
          </c:tx>
          <c:cat>
            <c:strRef>
              <c:f>Hoja1!$B$145:$B$148</c:f>
              <c:strCache>
                <c:ptCount val="4"/>
                <c:pt idx="0">
                  <c:v>WW3Last3Lectures</c:v>
                </c:pt>
                <c:pt idx="1">
                  <c:v>WW3Simple</c:v>
                </c:pt>
                <c:pt idx="2">
                  <c:v>TwoGridPoint</c:v>
                </c:pt>
                <c:pt idx="3">
                  <c:v>WW3Last2Days</c:v>
                </c:pt>
              </c:strCache>
            </c:strRef>
          </c:cat>
          <c:val>
            <c:numRef>
              <c:f>Hoja1!$C$145:$C$148</c:f>
              <c:numCache>
                <c:formatCode>General</c:formatCode>
                <c:ptCount val="4"/>
                <c:pt idx="0">
                  <c:v>0.48000000000000009</c:v>
                </c:pt>
                <c:pt idx="1">
                  <c:v>0.4</c:v>
                </c:pt>
                <c:pt idx="2">
                  <c:v>0.4200000000000001</c:v>
                </c:pt>
                <c:pt idx="3">
                  <c:v>0.4200000000000001</c:v>
                </c:pt>
              </c:numCache>
            </c:numRef>
          </c:val>
        </c:ser>
        <c:ser>
          <c:idx val="1"/>
          <c:order val="1"/>
          <c:tx>
            <c:strRef>
              <c:f>Hoja1!$D$144</c:f>
              <c:strCache>
                <c:ptCount val="1"/>
                <c:pt idx="0">
                  <c:v>Por defecto</c:v>
                </c:pt>
              </c:strCache>
            </c:strRef>
          </c:tx>
          <c:spPr>
            <a:solidFill>
              <a:srgbClr val="FF0000"/>
            </a:solidFill>
          </c:spPr>
          <c:cat>
            <c:strRef>
              <c:f>Hoja1!$B$145:$B$148</c:f>
              <c:strCache>
                <c:ptCount val="4"/>
                <c:pt idx="0">
                  <c:v>WW3Last3Lectures</c:v>
                </c:pt>
                <c:pt idx="1">
                  <c:v>WW3Simple</c:v>
                </c:pt>
                <c:pt idx="2">
                  <c:v>TwoGridPoint</c:v>
                </c:pt>
                <c:pt idx="3">
                  <c:v>WW3Last2Days</c:v>
                </c:pt>
              </c:strCache>
            </c:strRef>
          </c:cat>
          <c:val>
            <c:numRef>
              <c:f>Hoja1!$D$145:$D$148</c:f>
              <c:numCache>
                <c:formatCode>General</c:formatCode>
                <c:ptCount val="4"/>
                <c:pt idx="0">
                  <c:v>0.19</c:v>
                </c:pt>
                <c:pt idx="1">
                  <c:v>0.23</c:v>
                </c:pt>
                <c:pt idx="2">
                  <c:v>0.24000000000000005</c:v>
                </c:pt>
                <c:pt idx="3">
                  <c:v>0.26</c:v>
                </c:pt>
              </c:numCache>
            </c:numRef>
          </c:val>
        </c:ser>
        <c:shape val="box"/>
        <c:axId val="78501376"/>
        <c:axId val="78502912"/>
        <c:axId val="0"/>
      </c:bar3DChart>
      <c:catAx>
        <c:axId val="78501376"/>
        <c:scaling>
          <c:orientation val="minMax"/>
        </c:scaling>
        <c:axPos val="b"/>
        <c:majorTickMark val="none"/>
        <c:tickLblPos val="nextTo"/>
        <c:txPr>
          <a:bodyPr/>
          <a:lstStyle/>
          <a:p>
            <a:pPr>
              <a:defRPr sz="1100" b="1">
                <a:latin typeface="+mj-lt"/>
              </a:defRPr>
            </a:pPr>
            <a:endParaRPr lang="es-AR"/>
          </a:p>
        </c:txPr>
        <c:crossAx val="78502912"/>
        <c:crosses val="autoZero"/>
        <c:auto val="1"/>
        <c:lblAlgn val="ctr"/>
        <c:lblOffset val="100"/>
      </c:catAx>
      <c:valAx>
        <c:axId val="78502912"/>
        <c:scaling>
          <c:orientation val="minMax"/>
        </c:scaling>
        <c:axPos val="l"/>
        <c:majorGridlines/>
        <c:title>
          <c:tx>
            <c:rich>
              <a:bodyPr/>
              <a:lstStyle/>
              <a:p>
                <a:pPr>
                  <a:defRPr/>
                </a:pPr>
                <a:r>
                  <a:rPr lang="es-ES" sz="1800" b="1" dirty="0" smtClean="0">
                    <a:latin typeface="+mj-lt"/>
                  </a:rPr>
                  <a:t>Correlación</a:t>
                </a:r>
                <a:endParaRPr lang="es-ES" sz="1800" b="1" dirty="0">
                  <a:latin typeface="+mj-lt"/>
                </a:endParaRPr>
              </a:p>
            </c:rich>
          </c:tx>
          <c:layout/>
        </c:title>
        <c:numFmt formatCode="General" sourceLinked="1"/>
        <c:tickLblPos val="nextTo"/>
        <c:crossAx val="78501376"/>
        <c:crosses val="autoZero"/>
        <c:crossBetween val="between"/>
      </c:valAx>
    </c:plotArea>
    <c:legend>
      <c:legendPos val="r"/>
      <c:layout/>
      <c:txPr>
        <a:bodyPr/>
        <a:lstStyle/>
        <a:p>
          <a:pPr>
            <a:defRPr sz="1600">
              <a:latin typeface="+mj-lt"/>
            </a:defRPr>
          </a:pPr>
          <a:endParaRPr lang="es-AR"/>
        </a:p>
      </c:txPr>
    </c:legend>
    <c:plotVisOnly val="1"/>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s-AR"/>
  <c:chart>
    <c:title>
      <c:tx>
        <c:rich>
          <a:bodyPr/>
          <a:lstStyle/>
          <a:p>
            <a:pPr>
              <a:defRPr/>
            </a:pPr>
            <a:r>
              <a:rPr lang="es-ES" sz="2000" b="1" i="0" baseline="0" dirty="0">
                <a:latin typeface="+mj-lt"/>
              </a:rPr>
              <a:t>Diamond Head - </a:t>
            </a:r>
            <a:r>
              <a:rPr lang="es-ES" sz="2000" b="1" i="0" baseline="0" dirty="0" smtClean="0">
                <a:latin typeface="+mj-lt"/>
              </a:rPr>
              <a:t>SVM</a:t>
            </a:r>
            <a:endParaRPr lang="es-ES" sz="2000" dirty="0">
              <a:latin typeface="+mj-lt"/>
            </a:endParaRPr>
          </a:p>
        </c:rich>
      </c:tx>
      <c:layout/>
    </c:title>
    <c:view3D>
      <c:rAngAx val="1"/>
    </c:view3D>
    <c:plotArea>
      <c:layout>
        <c:manualLayout>
          <c:layoutTarget val="inner"/>
          <c:xMode val="edge"/>
          <c:yMode val="edge"/>
          <c:x val="5.8498625288899882E-2"/>
          <c:y val="0.20609981044036174"/>
          <c:w val="0.81889502982300577"/>
          <c:h val="0.64352580927384095"/>
        </c:manualLayout>
      </c:layout>
      <c:bar3DChart>
        <c:barDir val="col"/>
        <c:grouping val="clustered"/>
        <c:ser>
          <c:idx val="0"/>
          <c:order val="0"/>
          <c:tx>
            <c:strRef>
              <c:f>Hoja1!$E$144</c:f>
              <c:strCache>
                <c:ptCount val="1"/>
                <c:pt idx="0">
                  <c:v>Optimo</c:v>
                </c:pt>
              </c:strCache>
            </c:strRef>
          </c:tx>
          <c:cat>
            <c:strRef>
              <c:f>Hoja1!$B$145:$B$148</c:f>
              <c:strCache>
                <c:ptCount val="4"/>
                <c:pt idx="0">
                  <c:v>WW3Last3Lectures</c:v>
                </c:pt>
                <c:pt idx="1">
                  <c:v>WW3Simple</c:v>
                </c:pt>
                <c:pt idx="2">
                  <c:v>TwoGridPoint</c:v>
                </c:pt>
                <c:pt idx="3">
                  <c:v>WW3Last2Days</c:v>
                </c:pt>
              </c:strCache>
            </c:strRef>
          </c:cat>
          <c:val>
            <c:numRef>
              <c:f>Hoja1!$E$145:$E$148</c:f>
              <c:numCache>
                <c:formatCode>General</c:formatCode>
                <c:ptCount val="4"/>
                <c:pt idx="0">
                  <c:v>0.47000000000000008</c:v>
                </c:pt>
                <c:pt idx="1">
                  <c:v>0.4900000000000001</c:v>
                </c:pt>
                <c:pt idx="2">
                  <c:v>0.48000000000000009</c:v>
                </c:pt>
                <c:pt idx="3">
                  <c:v>0.48000000000000009</c:v>
                </c:pt>
              </c:numCache>
            </c:numRef>
          </c:val>
        </c:ser>
        <c:ser>
          <c:idx val="1"/>
          <c:order val="1"/>
          <c:tx>
            <c:strRef>
              <c:f>Hoja1!$F$144</c:f>
              <c:strCache>
                <c:ptCount val="1"/>
                <c:pt idx="0">
                  <c:v>Por defecto</c:v>
                </c:pt>
              </c:strCache>
            </c:strRef>
          </c:tx>
          <c:spPr>
            <a:solidFill>
              <a:srgbClr val="FF0000"/>
            </a:solidFill>
          </c:spPr>
          <c:cat>
            <c:strRef>
              <c:f>Hoja1!$B$145:$B$148</c:f>
              <c:strCache>
                <c:ptCount val="4"/>
                <c:pt idx="0">
                  <c:v>WW3Last3Lectures</c:v>
                </c:pt>
                <c:pt idx="1">
                  <c:v>WW3Simple</c:v>
                </c:pt>
                <c:pt idx="2">
                  <c:v>TwoGridPoint</c:v>
                </c:pt>
                <c:pt idx="3">
                  <c:v>WW3Last2Days</c:v>
                </c:pt>
              </c:strCache>
            </c:strRef>
          </c:cat>
          <c:val>
            <c:numRef>
              <c:f>Hoja1!$F$145:$F$148</c:f>
              <c:numCache>
                <c:formatCode>General</c:formatCode>
                <c:ptCount val="4"/>
                <c:pt idx="0">
                  <c:v>0.54</c:v>
                </c:pt>
                <c:pt idx="1">
                  <c:v>0.54</c:v>
                </c:pt>
                <c:pt idx="2">
                  <c:v>0.54</c:v>
                </c:pt>
                <c:pt idx="3">
                  <c:v>0.53</c:v>
                </c:pt>
              </c:numCache>
            </c:numRef>
          </c:val>
        </c:ser>
        <c:shape val="cylinder"/>
        <c:axId val="88306048"/>
        <c:axId val="88307584"/>
        <c:axId val="0"/>
      </c:bar3DChart>
      <c:catAx>
        <c:axId val="88306048"/>
        <c:scaling>
          <c:orientation val="minMax"/>
        </c:scaling>
        <c:axPos val="b"/>
        <c:majorTickMark val="none"/>
        <c:tickLblPos val="nextTo"/>
        <c:txPr>
          <a:bodyPr/>
          <a:lstStyle/>
          <a:p>
            <a:pPr>
              <a:defRPr sz="1200" b="1">
                <a:latin typeface="+mj-lt"/>
              </a:defRPr>
            </a:pPr>
            <a:endParaRPr lang="es-AR"/>
          </a:p>
        </c:txPr>
        <c:crossAx val="88307584"/>
        <c:crosses val="autoZero"/>
        <c:auto val="1"/>
        <c:lblAlgn val="ctr"/>
        <c:lblOffset val="100"/>
      </c:catAx>
      <c:valAx>
        <c:axId val="88307584"/>
        <c:scaling>
          <c:orientation val="minMax"/>
        </c:scaling>
        <c:axPos val="l"/>
        <c:majorGridlines/>
        <c:title>
          <c:tx>
            <c:rich>
              <a:bodyPr/>
              <a:lstStyle/>
              <a:p>
                <a:pPr>
                  <a:defRPr/>
                </a:pPr>
                <a:r>
                  <a:rPr lang="es-ES" sz="1800" dirty="0" smtClean="0">
                    <a:latin typeface="+mj-lt"/>
                  </a:rPr>
                  <a:t>MAE [mts.]</a:t>
                </a:r>
                <a:endParaRPr lang="es-ES" dirty="0"/>
              </a:p>
            </c:rich>
          </c:tx>
          <c:layout/>
        </c:title>
        <c:numFmt formatCode="General" sourceLinked="1"/>
        <c:tickLblPos val="nextTo"/>
        <c:crossAx val="88306048"/>
        <c:crosses val="autoZero"/>
        <c:crossBetween val="between"/>
      </c:valAx>
    </c:plotArea>
    <c:legend>
      <c:legendPos val="r"/>
      <c:layout/>
      <c:txPr>
        <a:bodyPr/>
        <a:lstStyle/>
        <a:p>
          <a:pPr>
            <a:defRPr sz="1600">
              <a:latin typeface="+mj-lt"/>
            </a:defRPr>
          </a:pPr>
          <a:endParaRPr lang="es-AR"/>
        </a:p>
      </c:txPr>
    </c:legend>
    <c:plotVisOnly val="1"/>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s-AR"/>
  <c:chart>
    <c:title>
      <c:tx>
        <c:rich>
          <a:bodyPr/>
          <a:lstStyle/>
          <a:p>
            <a:pPr>
              <a:defRPr lang="es-AR"/>
            </a:pPr>
            <a:r>
              <a:rPr lang="es-AR" sz="2000" b="0" i="0" baseline="0" dirty="0">
                <a:latin typeface="+mj-lt"/>
              </a:rPr>
              <a:t>Makaha - Observación Visual/ </a:t>
            </a:r>
            <a:r>
              <a:rPr lang="es-AR" sz="2000" b="0" i="0" baseline="0" dirty="0" smtClean="0">
                <a:latin typeface="+mj-lt"/>
              </a:rPr>
              <a:t>WAVEWATCH III</a:t>
            </a:r>
            <a:endParaRPr lang="es-AR" sz="2000" b="0" i="0" baseline="0" dirty="0">
              <a:latin typeface="+mj-lt"/>
            </a:endParaRPr>
          </a:p>
        </c:rich>
      </c:tx>
      <c:layout/>
    </c:title>
    <c:plotArea>
      <c:layout>
        <c:manualLayout>
          <c:layoutTarget val="inner"/>
          <c:xMode val="edge"/>
          <c:yMode val="edge"/>
          <c:x val="5.0128971669717602E-2"/>
          <c:y val="0.16285573489051136"/>
          <c:w val="0.91229087688864363"/>
          <c:h val="0.42844667523762736"/>
        </c:manualLayout>
      </c:layout>
      <c:scatterChart>
        <c:scatterStyle val="lineMarker"/>
        <c:ser>
          <c:idx val="0"/>
          <c:order val="0"/>
          <c:tx>
            <c:v>Observacion Visual</c:v>
          </c:tx>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Sheet1!$B$1:$B$64</c:f>
              <c:numCache>
                <c:formatCode>General</c:formatCode>
                <c:ptCount val="64"/>
                <c:pt idx="0">
                  <c:v>0</c:v>
                </c:pt>
                <c:pt idx="1">
                  <c:v>1.2189999999999845</c:v>
                </c:pt>
                <c:pt idx="2">
                  <c:v>2.4379999999999997</c:v>
                </c:pt>
                <c:pt idx="3">
                  <c:v>3.6579999999999999</c:v>
                </c:pt>
                <c:pt idx="4">
                  <c:v>1.829</c:v>
                </c:pt>
                <c:pt idx="5">
                  <c:v>1.2189999999999845</c:v>
                </c:pt>
                <c:pt idx="6">
                  <c:v>1.2189999999999845</c:v>
                </c:pt>
                <c:pt idx="7">
                  <c:v>1.2189999999999845</c:v>
                </c:pt>
                <c:pt idx="8">
                  <c:v>2.4379999999999997</c:v>
                </c:pt>
                <c:pt idx="9">
                  <c:v>1.2189999999999845</c:v>
                </c:pt>
                <c:pt idx="10">
                  <c:v>0.61000000000000065</c:v>
                </c:pt>
                <c:pt idx="11">
                  <c:v>3.048</c:v>
                </c:pt>
                <c:pt idx="12">
                  <c:v>1.2189999999999845</c:v>
                </c:pt>
                <c:pt idx="13">
                  <c:v>0.61000000000000065</c:v>
                </c:pt>
                <c:pt idx="14">
                  <c:v>1.2189999999999845</c:v>
                </c:pt>
                <c:pt idx="15">
                  <c:v>2.4379999999999997</c:v>
                </c:pt>
                <c:pt idx="16">
                  <c:v>1.2189999999999845</c:v>
                </c:pt>
                <c:pt idx="17">
                  <c:v>1.2189999999999845</c:v>
                </c:pt>
                <c:pt idx="18">
                  <c:v>0.61000000000000065</c:v>
                </c:pt>
                <c:pt idx="19">
                  <c:v>0.61000000000000065</c:v>
                </c:pt>
                <c:pt idx="20">
                  <c:v>1.829</c:v>
                </c:pt>
                <c:pt idx="21">
                  <c:v>3.048</c:v>
                </c:pt>
                <c:pt idx="22">
                  <c:v>3.048</c:v>
                </c:pt>
                <c:pt idx="23">
                  <c:v>1.2189999999999845</c:v>
                </c:pt>
                <c:pt idx="24">
                  <c:v>1.829</c:v>
                </c:pt>
                <c:pt idx="25">
                  <c:v>0.61000000000000065</c:v>
                </c:pt>
                <c:pt idx="26">
                  <c:v>1.829</c:v>
                </c:pt>
                <c:pt idx="27">
                  <c:v>2.4379999999999997</c:v>
                </c:pt>
                <c:pt idx="28">
                  <c:v>0.61000000000000065</c:v>
                </c:pt>
                <c:pt idx="29">
                  <c:v>0.61000000000000065</c:v>
                </c:pt>
                <c:pt idx="30">
                  <c:v>0.61000000000000065</c:v>
                </c:pt>
                <c:pt idx="31">
                  <c:v>1.2189999999999845</c:v>
                </c:pt>
                <c:pt idx="32">
                  <c:v>1.2189999999999845</c:v>
                </c:pt>
                <c:pt idx="33">
                  <c:v>1.2189999999999845</c:v>
                </c:pt>
                <c:pt idx="34">
                  <c:v>1.2189999999999845</c:v>
                </c:pt>
                <c:pt idx="35">
                  <c:v>1.2189999999999845</c:v>
                </c:pt>
                <c:pt idx="36">
                  <c:v>3.048</c:v>
                </c:pt>
                <c:pt idx="37">
                  <c:v>1.2189999999999845</c:v>
                </c:pt>
                <c:pt idx="38">
                  <c:v>0.61000000000000065</c:v>
                </c:pt>
                <c:pt idx="39">
                  <c:v>1.2189999999999845</c:v>
                </c:pt>
                <c:pt idx="40">
                  <c:v>1.2189999999999845</c:v>
                </c:pt>
                <c:pt idx="41">
                  <c:v>2.4379999999999997</c:v>
                </c:pt>
                <c:pt idx="42">
                  <c:v>1.829</c:v>
                </c:pt>
                <c:pt idx="43">
                  <c:v>1.829</c:v>
                </c:pt>
                <c:pt idx="44">
                  <c:v>0.61000000000000065</c:v>
                </c:pt>
                <c:pt idx="45">
                  <c:v>1.2189999999999845</c:v>
                </c:pt>
                <c:pt idx="46">
                  <c:v>4.8769999999999998</c:v>
                </c:pt>
                <c:pt idx="47">
                  <c:v>0.61000000000000065</c:v>
                </c:pt>
                <c:pt idx="48">
                  <c:v>1.2189999999999845</c:v>
                </c:pt>
                <c:pt idx="49">
                  <c:v>7.3149999999999755</c:v>
                </c:pt>
                <c:pt idx="50">
                  <c:v>1.2189999999999845</c:v>
                </c:pt>
                <c:pt idx="51">
                  <c:v>1.2189999999999845</c:v>
                </c:pt>
                <c:pt idx="52">
                  <c:v>0.61000000000000065</c:v>
                </c:pt>
                <c:pt idx="53">
                  <c:v>1.2189999999999845</c:v>
                </c:pt>
                <c:pt idx="54">
                  <c:v>1.2189999999999845</c:v>
                </c:pt>
                <c:pt idx="55">
                  <c:v>1.2189999999999845</c:v>
                </c:pt>
                <c:pt idx="56">
                  <c:v>2.4379999999999997</c:v>
                </c:pt>
                <c:pt idx="57">
                  <c:v>1.2189999999999845</c:v>
                </c:pt>
                <c:pt idx="58">
                  <c:v>4.8769999999999998</c:v>
                </c:pt>
                <c:pt idx="59">
                  <c:v>1.829</c:v>
                </c:pt>
                <c:pt idx="60">
                  <c:v>2.4379999999999997</c:v>
                </c:pt>
                <c:pt idx="61">
                  <c:v>1.2189999999999845</c:v>
                </c:pt>
                <c:pt idx="62">
                  <c:v>0.61000000000000065</c:v>
                </c:pt>
                <c:pt idx="63">
                  <c:v>3.048</c:v>
                </c:pt>
              </c:numCache>
            </c:numRef>
          </c:yVal>
        </c:ser>
        <c:ser>
          <c:idx val="1"/>
          <c:order val="1"/>
          <c:tx>
            <c:v>Prediccion Wave Watch 3</c:v>
          </c:tx>
          <c:spPr>
            <a:ln w="22225">
              <a:solidFill>
                <a:srgbClr val="FF0000"/>
              </a:solidFill>
            </a:ln>
          </c:spPr>
          <c:marker>
            <c:symbol val="diamond"/>
            <c:size val="4"/>
          </c:marker>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Sheet1!$E$1:$E$64</c:f>
              <c:numCache>
                <c:formatCode>General</c:formatCode>
                <c:ptCount val="64"/>
                <c:pt idx="0">
                  <c:v>0</c:v>
                </c:pt>
                <c:pt idx="1">
                  <c:v>1.8</c:v>
                </c:pt>
                <c:pt idx="2">
                  <c:v>3.2600000000000002</c:v>
                </c:pt>
                <c:pt idx="3">
                  <c:v>4.5</c:v>
                </c:pt>
                <c:pt idx="4">
                  <c:v>2.13</c:v>
                </c:pt>
                <c:pt idx="5">
                  <c:v>2.2200000000000002</c:v>
                </c:pt>
                <c:pt idx="6">
                  <c:v>1.61</c:v>
                </c:pt>
                <c:pt idx="7">
                  <c:v>1.87</c:v>
                </c:pt>
                <c:pt idx="8">
                  <c:v>1.9500000000000124</c:v>
                </c:pt>
                <c:pt idx="9">
                  <c:v>2.4899999999999998</c:v>
                </c:pt>
                <c:pt idx="10">
                  <c:v>1.6800000000000124</c:v>
                </c:pt>
                <c:pt idx="11">
                  <c:v>2.98</c:v>
                </c:pt>
                <c:pt idx="12">
                  <c:v>1.4</c:v>
                </c:pt>
                <c:pt idx="13">
                  <c:v>1.6400000000000001</c:v>
                </c:pt>
                <c:pt idx="14">
                  <c:v>2.2799999999999998</c:v>
                </c:pt>
                <c:pt idx="15">
                  <c:v>3.3099999999999987</c:v>
                </c:pt>
                <c:pt idx="16">
                  <c:v>1.9500000000000124</c:v>
                </c:pt>
                <c:pt idx="17">
                  <c:v>1.4</c:v>
                </c:pt>
                <c:pt idx="18">
                  <c:v>1.72</c:v>
                </c:pt>
                <c:pt idx="19">
                  <c:v>1.28</c:v>
                </c:pt>
                <c:pt idx="20">
                  <c:v>3.02</c:v>
                </c:pt>
                <c:pt idx="21">
                  <c:v>3.08</c:v>
                </c:pt>
                <c:pt idx="22">
                  <c:v>1.86</c:v>
                </c:pt>
                <c:pt idx="23">
                  <c:v>1.5</c:v>
                </c:pt>
                <c:pt idx="24">
                  <c:v>2.69</c:v>
                </c:pt>
                <c:pt idx="25">
                  <c:v>1.45</c:v>
                </c:pt>
                <c:pt idx="26">
                  <c:v>1.9900000000000138</c:v>
                </c:pt>
                <c:pt idx="27">
                  <c:v>3</c:v>
                </c:pt>
                <c:pt idx="28">
                  <c:v>2.1</c:v>
                </c:pt>
                <c:pt idx="29">
                  <c:v>2.52</c:v>
                </c:pt>
                <c:pt idx="30">
                  <c:v>2.12</c:v>
                </c:pt>
                <c:pt idx="31">
                  <c:v>1.47</c:v>
                </c:pt>
                <c:pt idx="32">
                  <c:v>5.53</c:v>
                </c:pt>
                <c:pt idx="33">
                  <c:v>2.82</c:v>
                </c:pt>
                <c:pt idx="34">
                  <c:v>3.13</c:v>
                </c:pt>
                <c:pt idx="35">
                  <c:v>2.56</c:v>
                </c:pt>
                <c:pt idx="36">
                  <c:v>2.11</c:v>
                </c:pt>
                <c:pt idx="37">
                  <c:v>2.25</c:v>
                </c:pt>
                <c:pt idx="38">
                  <c:v>1.73</c:v>
                </c:pt>
                <c:pt idx="39">
                  <c:v>2.04</c:v>
                </c:pt>
                <c:pt idx="40">
                  <c:v>1.9600000000000124</c:v>
                </c:pt>
                <c:pt idx="41">
                  <c:v>3.09</c:v>
                </c:pt>
                <c:pt idx="42">
                  <c:v>1.76</c:v>
                </c:pt>
                <c:pt idx="43">
                  <c:v>2.0099999999999998</c:v>
                </c:pt>
                <c:pt idx="44">
                  <c:v>1.54</c:v>
                </c:pt>
                <c:pt idx="45">
                  <c:v>1.9000000000000001</c:v>
                </c:pt>
                <c:pt idx="46">
                  <c:v>4.24</c:v>
                </c:pt>
                <c:pt idx="47">
                  <c:v>1.56</c:v>
                </c:pt>
                <c:pt idx="48">
                  <c:v>1.8800000000000001</c:v>
                </c:pt>
                <c:pt idx="49">
                  <c:v>5.63</c:v>
                </c:pt>
                <c:pt idx="50">
                  <c:v>2.27</c:v>
                </c:pt>
                <c:pt idx="51">
                  <c:v>3.16</c:v>
                </c:pt>
                <c:pt idx="52">
                  <c:v>4.5999999999999996</c:v>
                </c:pt>
                <c:pt idx="53">
                  <c:v>1.6500000000000001</c:v>
                </c:pt>
                <c:pt idx="54">
                  <c:v>2.3699999999999997</c:v>
                </c:pt>
                <c:pt idx="55">
                  <c:v>1.8</c:v>
                </c:pt>
                <c:pt idx="56">
                  <c:v>2.82</c:v>
                </c:pt>
                <c:pt idx="57">
                  <c:v>2</c:v>
                </c:pt>
                <c:pt idx="58">
                  <c:v>5.48</c:v>
                </c:pt>
                <c:pt idx="59">
                  <c:v>3.57</c:v>
                </c:pt>
                <c:pt idx="60">
                  <c:v>2.56</c:v>
                </c:pt>
                <c:pt idx="61">
                  <c:v>2.4</c:v>
                </c:pt>
                <c:pt idx="62">
                  <c:v>1.82</c:v>
                </c:pt>
                <c:pt idx="63">
                  <c:v>3.06</c:v>
                </c:pt>
              </c:numCache>
            </c:numRef>
          </c:yVal>
        </c:ser>
        <c:axId val="88423424"/>
        <c:axId val="88433792"/>
      </c:scatterChart>
      <c:valAx>
        <c:axId val="88423424"/>
        <c:scaling>
          <c:orientation val="minMax"/>
        </c:scaling>
        <c:axPos val="b"/>
        <c:title>
          <c:tx>
            <c:rich>
              <a:bodyPr/>
              <a:lstStyle/>
              <a:p>
                <a:pPr>
                  <a:defRPr lang="es-AR"/>
                </a:pPr>
                <a:r>
                  <a:rPr lang="es-AR" sz="1600" b="0" dirty="0">
                    <a:latin typeface="+mj-lt"/>
                  </a:rPr>
                  <a:t>Día de observación</a:t>
                </a:r>
              </a:p>
            </c:rich>
          </c:tx>
          <c:layout/>
        </c:title>
        <c:numFmt formatCode="#,##0;\-#,##0" sourceLinked="0"/>
        <c:majorTickMark val="none"/>
        <c:tickLblPos val="nextTo"/>
        <c:txPr>
          <a:bodyPr/>
          <a:lstStyle/>
          <a:p>
            <a:pPr>
              <a:defRPr lang="es-AR" baseline="0"/>
            </a:pPr>
            <a:endParaRPr lang="es-AR"/>
          </a:p>
        </c:txPr>
        <c:crossAx val="88433792"/>
        <c:crosses val="autoZero"/>
        <c:crossBetween val="midCat"/>
        <c:majorUnit val="5"/>
      </c:valAx>
      <c:valAx>
        <c:axId val="88433792"/>
        <c:scaling>
          <c:orientation val="minMax"/>
        </c:scaling>
        <c:axPos val="l"/>
        <c:majorGridlines/>
        <c:title>
          <c:tx>
            <c:rich>
              <a:bodyPr/>
              <a:lstStyle/>
              <a:p>
                <a:pPr>
                  <a:defRPr lang="es-AR"/>
                </a:pPr>
                <a:r>
                  <a:rPr lang="es-AR" sz="1400" b="0" dirty="0" smtClean="0">
                    <a:latin typeface="+mj-lt"/>
                  </a:rPr>
                  <a:t>Altura </a:t>
                </a:r>
                <a:r>
                  <a:rPr lang="es-AR" sz="1400" b="0" dirty="0">
                    <a:latin typeface="+mj-lt"/>
                  </a:rPr>
                  <a:t>de ola (mts.)</a:t>
                </a:r>
              </a:p>
            </c:rich>
          </c:tx>
          <c:layout>
            <c:manualLayout>
              <c:xMode val="edge"/>
              <c:yMode val="edge"/>
              <c:x val="3.0155252103157052E-3"/>
              <c:y val="0.29042414159711138"/>
            </c:manualLayout>
          </c:layout>
        </c:title>
        <c:numFmt formatCode="General" sourceLinked="1"/>
        <c:majorTickMark val="none"/>
        <c:tickLblPos val="nextTo"/>
        <c:txPr>
          <a:bodyPr/>
          <a:lstStyle/>
          <a:p>
            <a:pPr>
              <a:defRPr lang="es-AR"/>
            </a:pPr>
            <a:endParaRPr lang="es-AR"/>
          </a:p>
        </c:txPr>
        <c:crossAx val="88423424"/>
        <c:crosses val="autoZero"/>
        <c:crossBetween val="midCat"/>
      </c:valAx>
    </c:plotArea>
    <c:legend>
      <c:legendPos val="r"/>
      <c:layout>
        <c:manualLayout>
          <c:xMode val="edge"/>
          <c:yMode val="edge"/>
          <c:x val="0.72413175331823953"/>
          <c:y val="0.71233526043915962"/>
          <c:w val="0.25921857347088262"/>
          <c:h val="0.25475958385614311"/>
        </c:manualLayout>
      </c:layout>
      <c:txPr>
        <a:bodyPr/>
        <a:lstStyle/>
        <a:p>
          <a:pPr>
            <a:defRPr lang="es-AR" sz="1400">
              <a:latin typeface="+mj-lt"/>
            </a:defRPr>
          </a:pPr>
          <a:endParaRPr lang="es-AR"/>
        </a:p>
      </c:txPr>
    </c:legend>
    <c:plotVisOnly val="1"/>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s-AR"/>
  <c:chart>
    <c:title>
      <c:tx>
        <c:rich>
          <a:bodyPr/>
          <a:lstStyle/>
          <a:p>
            <a:pPr>
              <a:defRPr lang="es-AR"/>
            </a:pPr>
            <a:r>
              <a:rPr lang="es-AR" sz="2000" b="0" i="0" baseline="0" dirty="0">
                <a:latin typeface="+mj-lt"/>
              </a:rPr>
              <a:t>Makaha - Observación Visual/ Máquina de Soporte Vectorial</a:t>
            </a:r>
          </a:p>
        </c:rich>
      </c:tx>
      <c:layout/>
    </c:title>
    <c:plotArea>
      <c:layout>
        <c:manualLayout>
          <c:layoutTarget val="inner"/>
          <c:xMode val="edge"/>
          <c:yMode val="edge"/>
          <c:x val="5.0128971669717602E-2"/>
          <c:y val="0.16285573489051136"/>
          <c:w val="0.91229087688864363"/>
          <c:h val="0.42844667523762708"/>
        </c:manualLayout>
      </c:layout>
      <c:scatterChart>
        <c:scatterStyle val="lineMarker"/>
        <c:ser>
          <c:idx val="0"/>
          <c:order val="0"/>
          <c:tx>
            <c:v>Observacion Visual</c:v>
          </c:tx>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Sheet1!$B$1:$B$64</c:f>
              <c:numCache>
                <c:formatCode>General</c:formatCode>
                <c:ptCount val="64"/>
                <c:pt idx="0">
                  <c:v>0</c:v>
                </c:pt>
                <c:pt idx="1">
                  <c:v>1.2189999999999845</c:v>
                </c:pt>
                <c:pt idx="2">
                  <c:v>2.4379999999999997</c:v>
                </c:pt>
                <c:pt idx="3">
                  <c:v>3.6579999999999999</c:v>
                </c:pt>
                <c:pt idx="4">
                  <c:v>1.829</c:v>
                </c:pt>
                <c:pt idx="5">
                  <c:v>1.2189999999999845</c:v>
                </c:pt>
                <c:pt idx="6">
                  <c:v>1.2189999999999845</c:v>
                </c:pt>
                <c:pt idx="7">
                  <c:v>1.2189999999999845</c:v>
                </c:pt>
                <c:pt idx="8">
                  <c:v>2.4379999999999997</c:v>
                </c:pt>
                <c:pt idx="9">
                  <c:v>1.2189999999999845</c:v>
                </c:pt>
                <c:pt idx="10">
                  <c:v>0.61000000000000065</c:v>
                </c:pt>
                <c:pt idx="11">
                  <c:v>3.048</c:v>
                </c:pt>
                <c:pt idx="12">
                  <c:v>1.2189999999999845</c:v>
                </c:pt>
                <c:pt idx="13">
                  <c:v>0.61000000000000065</c:v>
                </c:pt>
                <c:pt idx="14">
                  <c:v>1.2189999999999845</c:v>
                </c:pt>
                <c:pt idx="15">
                  <c:v>2.4379999999999997</c:v>
                </c:pt>
                <c:pt idx="16">
                  <c:v>1.2189999999999845</c:v>
                </c:pt>
                <c:pt idx="17">
                  <c:v>1.2189999999999845</c:v>
                </c:pt>
                <c:pt idx="18">
                  <c:v>0.61000000000000065</c:v>
                </c:pt>
                <c:pt idx="19">
                  <c:v>0.61000000000000065</c:v>
                </c:pt>
                <c:pt idx="20">
                  <c:v>1.829</c:v>
                </c:pt>
                <c:pt idx="21">
                  <c:v>3.048</c:v>
                </c:pt>
                <c:pt idx="22">
                  <c:v>3.048</c:v>
                </c:pt>
                <c:pt idx="23">
                  <c:v>1.2189999999999845</c:v>
                </c:pt>
                <c:pt idx="24">
                  <c:v>1.829</c:v>
                </c:pt>
                <c:pt idx="25">
                  <c:v>0.61000000000000065</c:v>
                </c:pt>
                <c:pt idx="26">
                  <c:v>1.829</c:v>
                </c:pt>
                <c:pt idx="27">
                  <c:v>2.4379999999999997</c:v>
                </c:pt>
                <c:pt idx="28">
                  <c:v>0.61000000000000065</c:v>
                </c:pt>
                <c:pt idx="29">
                  <c:v>0.61000000000000065</c:v>
                </c:pt>
                <c:pt idx="30">
                  <c:v>0.61000000000000065</c:v>
                </c:pt>
                <c:pt idx="31">
                  <c:v>1.2189999999999845</c:v>
                </c:pt>
                <c:pt idx="32">
                  <c:v>1.2189999999999845</c:v>
                </c:pt>
                <c:pt idx="33">
                  <c:v>1.2189999999999845</c:v>
                </c:pt>
                <c:pt idx="34">
                  <c:v>1.2189999999999845</c:v>
                </c:pt>
                <c:pt idx="35">
                  <c:v>1.2189999999999845</c:v>
                </c:pt>
                <c:pt idx="36">
                  <c:v>3.048</c:v>
                </c:pt>
                <c:pt idx="37">
                  <c:v>1.2189999999999845</c:v>
                </c:pt>
                <c:pt idx="38">
                  <c:v>0.61000000000000065</c:v>
                </c:pt>
                <c:pt idx="39">
                  <c:v>1.2189999999999845</c:v>
                </c:pt>
                <c:pt idx="40">
                  <c:v>1.2189999999999845</c:v>
                </c:pt>
                <c:pt idx="41">
                  <c:v>2.4379999999999997</c:v>
                </c:pt>
                <c:pt idx="42">
                  <c:v>1.829</c:v>
                </c:pt>
                <c:pt idx="43">
                  <c:v>1.829</c:v>
                </c:pt>
                <c:pt idx="44">
                  <c:v>0.61000000000000065</c:v>
                </c:pt>
                <c:pt idx="45">
                  <c:v>1.2189999999999845</c:v>
                </c:pt>
                <c:pt idx="46">
                  <c:v>4.8769999999999998</c:v>
                </c:pt>
                <c:pt idx="47">
                  <c:v>0.61000000000000065</c:v>
                </c:pt>
                <c:pt idx="48">
                  <c:v>1.2189999999999845</c:v>
                </c:pt>
                <c:pt idx="49">
                  <c:v>7.3149999999999755</c:v>
                </c:pt>
                <c:pt idx="50">
                  <c:v>1.2189999999999845</c:v>
                </c:pt>
                <c:pt idx="51">
                  <c:v>1.2189999999999845</c:v>
                </c:pt>
                <c:pt idx="52">
                  <c:v>0.61000000000000065</c:v>
                </c:pt>
                <c:pt idx="53">
                  <c:v>1.2189999999999845</c:v>
                </c:pt>
                <c:pt idx="54">
                  <c:v>1.2189999999999845</c:v>
                </c:pt>
                <c:pt idx="55">
                  <c:v>1.2189999999999845</c:v>
                </c:pt>
                <c:pt idx="56">
                  <c:v>2.4379999999999997</c:v>
                </c:pt>
                <c:pt idx="57">
                  <c:v>1.2189999999999845</c:v>
                </c:pt>
                <c:pt idx="58">
                  <c:v>4.8769999999999998</c:v>
                </c:pt>
                <c:pt idx="59">
                  <c:v>1.829</c:v>
                </c:pt>
                <c:pt idx="60">
                  <c:v>2.4379999999999997</c:v>
                </c:pt>
                <c:pt idx="61">
                  <c:v>1.2189999999999845</c:v>
                </c:pt>
                <c:pt idx="62">
                  <c:v>0.61000000000000065</c:v>
                </c:pt>
                <c:pt idx="63">
                  <c:v>3.048</c:v>
                </c:pt>
              </c:numCache>
            </c:numRef>
          </c:yVal>
        </c:ser>
        <c:ser>
          <c:idx val="1"/>
          <c:order val="1"/>
          <c:tx>
            <c:v>Prediccion Clasificador</c:v>
          </c:tx>
          <c:spPr>
            <a:ln w="22225">
              <a:solidFill>
                <a:srgbClr val="FF0000"/>
              </a:solidFill>
            </a:ln>
          </c:spPr>
          <c:marker>
            <c:symbol val="diamond"/>
            <c:size val="4"/>
          </c:marker>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Sheet1!$C$1:$C$64</c:f>
              <c:numCache>
                <c:formatCode>General</c:formatCode>
                <c:ptCount val="64"/>
                <c:pt idx="0">
                  <c:v>0</c:v>
                </c:pt>
                <c:pt idx="1">
                  <c:v>1.103</c:v>
                </c:pt>
                <c:pt idx="2">
                  <c:v>1.3580000000000001</c:v>
                </c:pt>
                <c:pt idx="3">
                  <c:v>4.9340000000000002</c:v>
                </c:pt>
                <c:pt idx="4">
                  <c:v>1.02</c:v>
                </c:pt>
                <c:pt idx="5">
                  <c:v>0.97700000000000065</c:v>
                </c:pt>
                <c:pt idx="6">
                  <c:v>1.03</c:v>
                </c:pt>
                <c:pt idx="7">
                  <c:v>0.97700000000000065</c:v>
                </c:pt>
                <c:pt idx="8">
                  <c:v>1.153</c:v>
                </c:pt>
                <c:pt idx="9">
                  <c:v>1.3560000000000001</c:v>
                </c:pt>
                <c:pt idx="10">
                  <c:v>1.121</c:v>
                </c:pt>
                <c:pt idx="11">
                  <c:v>2.9569999999999967</c:v>
                </c:pt>
                <c:pt idx="12">
                  <c:v>2.2909999999999999</c:v>
                </c:pt>
                <c:pt idx="13">
                  <c:v>0.96900000000000064</c:v>
                </c:pt>
                <c:pt idx="14">
                  <c:v>1.2769999999999861</c:v>
                </c:pt>
                <c:pt idx="15">
                  <c:v>3.0789999999999997</c:v>
                </c:pt>
                <c:pt idx="16">
                  <c:v>1.137</c:v>
                </c:pt>
                <c:pt idx="17">
                  <c:v>1.1990000000000001</c:v>
                </c:pt>
                <c:pt idx="18">
                  <c:v>1.0249999999999861</c:v>
                </c:pt>
                <c:pt idx="19">
                  <c:v>1.0409999999999873</c:v>
                </c:pt>
                <c:pt idx="20">
                  <c:v>1.9940000000000138</c:v>
                </c:pt>
                <c:pt idx="21">
                  <c:v>2.6759999999999997</c:v>
                </c:pt>
                <c:pt idx="22">
                  <c:v>2.258</c:v>
                </c:pt>
                <c:pt idx="23">
                  <c:v>0.93799999999999994</c:v>
                </c:pt>
                <c:pt idx="24">
                  <c:v>1.159</c:v>
                </c:pt>
                <c:pt idx="25">
                  <c:v>0.89300000000000002</c:v>
                </c:pt>
                <c:pt idx="26">
                  <c:v>1.0580000000000001</c:v>
                </c:pt>
                <c:pt idx="27">
                  <c:v>1.657</c:v>
                </c:pt>
                <c:pt idx="28">
                  <c:v>1.367</c:v>
                </c:pt>
                <c:pt idx="29">
                  <c:v>1.32</c:v>
                </c:pt>
                <c:pt idx="30">
                  <c:v>1.127</c:v>
                </c:pt>
                <c:pt idx="31">
                  <c:v>1.1619999999999868</c:v>
                </c:pt>
                <c:pt idx="32">
                  <c:v>1.175</c:v>
                </c:pt>
                <c:pt idx="33">
                  <c:v>1.635</c:v>
                </c:pt>
                <c:pt idx="34">
                  <c:v>2.3759999999999977</c:v>
                </c:pt>
                <c:pt idx="35">
                  <c:v>2.0880000000000001</c:v>
                </c:pt>
                <c:pt idx="36">
                  <c:v>1.9540000000000124</c:v>
                </c:pt>
                <c:pt idx="37">
                  <c:v>1.073</c:v>
                </c:pt>
                <c:pt idx="38">
                  <c:v>0.93200000000000005</c:v>
                </c:pt>
                <c:pt idx="39">
                  <c:v>1.2209999999999845</c:v>
                </c:pt>
                <c:pt idx="40">
                  <c:v>1.081</c:v>
                </c:pt>
                <c:pt idx="41">
                  <c:v>3.5019999999999998</c:v>
                </c:pt>
                <c:pt idx="42">
                  <c:v>1.052</c:v>
                </c:pt>
                <c:pt idx="43">
                  <c:v>1.538</c:v>
                </c:pt>
                <c:pt idx="44">
                  <c:v>1.0569999999999875</c:v>
                </c:pt>
                <c:pt idx="45">
                  <c:v>1.028</c:v>
                </c:pt>
                <c:pt idx="46">
                  <c:v>3.6629999999999998</c:v>
                </c:pt>
                <c:pt idx="47">
                  <c:v>0.96500000000000064</c:v>
                </c:pt>
                <c:pt idx="48">
                  <c:v>1.595</c:v>
                </c:pt>
                <c:pt idx="49">
                  <c:v>6.8039999999999985</c:v>
                </c:pt>
                <c:pt idx="50">
                  <c:v>1.0489999999999875</c:v>
                </c:pt>
                <c:pt idx="51">
                  <c:v>1.4489999999999843</c:v>
                </c:pt>
                <c:pt idx="52">
                  <c:v>0.91600000000000004</c:v>
                </c:pt>
                <c:pt idx="53">
                  <c:v>0.91700000000000004</c:v>
                </c:pt>
                <c:pt idx="54">
                  <c:v>0.99299999999999999</c:v>
                </c:pt>
                <c:pt idx="55">
                  <c:v>1.165</c:v>
                </c:pt>
                <c:pt idx="56">
                  <c:v>2.363</c:v>
                </c:pt>
                <c:pt idx="57">
                  <c:v>1.0580000000000001</c:v>
                </c:pt>
                <c:pt idx="58">
                  <c:v>5.9459999999999997</c:v>
                </c:pt>
                <c:pt idx="59">
                  <c:v>1.5940000000000001</c:v>
                </c:pt>
                <c:pt idx="60">
                  <c:v>1.599</c:v>
                </c:pt>
                <c:pt idx="61">
                  <c:v>1.5629999999999875</c:v>
                </c:pt>
                <c:pt idx="62">
                  <c:v>0.99199999999999999</c:v>
                </c:pt>
                <c:pt idx="63">
                  <c:v>2.8779999999999997</c:v>
                </c:pt>
              </c:numCache>
            </c:numRef>
          </c:yVal>
        </c:ser>
        <c:axId val="63174528"/>
        <c:axId val="88469504"/>
      </c:scatterChart>
      <c:valAx>
        <c:axId val="63174528"/>
        <c:scaling>
          <c:orientation val="minMax"/>
        </c:scaling>
        <c:axPos val="b"/>
        <c:title>
          <c:tx>
            <c:rich>
              <a:bodyPr/>
              <a:lstStyle/>
              <a:p>
                <a:pPr>
                  <a:defRPr lang="es-AR"/>
                </a:pPr>
                <a:r>
                  <a:rPr lang="es-AR" sz="1600" b="0" dirty="0">
                    <a:latin typeface="+mj-lt"/>
                  </a:rPr>
                  <a:t>Día de observación</a:t>
                </a:r>
              </a:p>
            </c:rich>
          </c:tx>
          <c:layout/>
        </c:title>
        <c:numFmt formatCode="#,##0;\-#,##0" sourceLinked="0"/>
        <c:majorTickMark val="none"/>
        <c:tickLblPos val="nextTo"/>
        <c:txPr>
          <a:bodyPr/>
          <a:lstStyle/>
          <a:p>
            <a:pPr>
              <a:defRPr lang="es-AR" baseline="0"/>
            </a:pPr>
            <a:endParaRPr lang="es-AR"/>
          </a:p>
        </c:txPr>
        <c:crossAx val="88469504"/>
        <c:crosses val="autoZero"/>
        <c:crossBetween val="midCat"/>
        <c:majorUnit val="5"/>
      </c:valAx>
      <c:valAx>
        <c:axId val="88469504"/>
        <c:scaling>
          <c:orientation val="minMax"/>
        </c:scaling>
        <c:axPos val="l"/>
        <c:majorGridlines/>
        <c:title>
          <c:tx>
            <c:rich>
              <a:bodyPr/>
              <a:lstStyle/>
              <a:p>
                <a:pPr>
                  <a:defRPr lang="es-AR"/>
                </a:pPr>
                <a:r>
                  <a:rPr lang="es-AR" sz="1400" b="0" dirty="0">
                    <a:latin typeface="+mj-lt"/>
                  </a:rPr>
                  <a:t>Altura de ola (mts.)</a:t>
                </a:r>
              </a:p>
            </c:rich>
          </c:tx>
          <c:layout>
            <c:manualLayout>
              <c:xMode val="edge"/>
              <c:yMode val="edge"/>
              <c:x val="3.0155252103157052E-3"/>
              <c:y val="0.29042414159711138"/>
            </c:manualLayout>
          </c:layout>
        </c:title>
        <c:numFmt formatCode="General" sourceLinked="1"/>
        <c:majorTickMark val="none"/>
        <c:tickLblPos val="nextTo"/>
        <c:txPr>
          <a:bodyPr/>
          <a:lstStyle/>
          <a:p>
            <a:pPr>
              <a:defRPr lang="es-AR"/>
            </a:pPr>
            <a:endParaRPr lang="es-AR"/>
          </a:p>
        </c:txPr>
        <c:crossAx val="63174528"/>
        <c:crosses val="autoZero"/>
        <c:crossBetween val="midCat"/>
      </c:valAx>
    </c:plotArea>
    <c:legend>
      <c:legendPos val="r"/>
      <c:layout>
        <c:manualLayout>
          <c:xMode val="edge"/>
          <c:yMode val="edge"/>
          <c:x val="0.74133589770230268"/>
          <c:y val="0.71233526043915962"/>
          <c:w val="0.24201434347572676"/>
          <c:h val="0.16317756172635517"/>
        </c:manualLayout>
      </c:layout>
      <c:txPr>
        <a:bodyPr/>
        <a:lstStyle/>
        <a:p>
          <a:pPr>
            <a:defRPr lang="es-AR" sz="1400">
              <a:latin typeface="+mj-lt"/>
            </a:defRPr>
          </a:pPr>
          <a:endParaRPr lang="es-AR"/>
        </a:p>
      </c:txPr>
    </c:legend>
    <c:plotVisOnly val="1"/>
  </c:chart>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s-AR"/>
  <c:chart>
    <c:autoTitleDeleted val="1"/>
    <c:plotArea>
      <c:layout>
        <c:manualLayout>
          <c:layoutTarget val="inner"/>
          <c:xMode val="edge"/>
          <c:yMode val="edge"/>
          <c:x val="0.10048349150099888"/>
          <c:y val="4.1238940589567646E-2"/>
          <c:w val="0.87042860499284569"/>
          <c:h val="0.75935138208449005"/>
        </c:manualLayout>
      </c:layout>
      <c:scatterChart>
        <c:scatterStyle val="lineMarker"/>
        <c:ser>
          <c:idx val="0"/>
          <c:order val="0"/>
          <c:tx>
            <c:v>Observacion Visual</c:v>
          </c:tx>
          <c:spPr>
            <a:ln w="28575">
              <a:noFill/>
            </a:ln>
          </c:spPr>
          <c:xVal>
            <c:numRef>
              <c:f>Sheet1!$E$2:$E$65</c:f>
              <c:numCache>
                <c:formatCode>General</c:formatCode>
                <c:ptCount val="64"/>
                <c:pt idx="0">
                  <c:v>1.8</c:v>
                </c:pt>
                <c:pt idx="1">
                  <c:v>3.2600000000000002</c:v>
                </c:pt>
                <c:pt idx="2">
                  <c:v>4.5</c:v>
                </c:pt>
                <c:pt idx="3">
                  <c:v>2.13</c:v>
                </c:pt>
                <c:pt idx="4">
                  <c:v>2.2200000000000002</c:v>
                </c:pt>
                <c:pt idx="5">
                  <c:v>1.61</c:v>
                </c:pt>
                <c:pt idx="6">
                  <c:v>1.87</c:v>
                </c:pt>
                <c:pt idx="7">
                  <c:v>1.9500000000000124</c:v>
                </c:pt>
                <c:pt idx="8">
                  <c:v>2.4899999999999998</c:v>
                </c:pt>
                <c:pt idx="9">
                  <c:v>1.6800000000000124</c:v>
                </c:pt>
                <c:pt idx="10">
                  <c:v>2.98</c:v>
                </c:pt>
                <c:pt idx="11">
                  <c:v>1.4</c:v>
                </c:pt>
                <c:pt idx="12">
                  <c:v>1.6400000000000001</c:v>
                </c:pt>
                <c:pt idx="13">
                  <c:v>2.2799999999999998</c:v>
                </c:pt>
                <c:pt idx="14">
                  <c:v>3.3099999999999987</c:v>
                </c:pt>
                <c:pt idx="15">
                  <c:v>1.9500000000000124</c:v>
                </c:pt>
                <c:pt idx="16">
                  <c:v>1.4</c:v>
                </c:pt>
                <c:pt idx="17">
                  <c:v>1.72</c:v>
                </c:pt>
                <c:pt idx="18">
                  <c:v>1.28</c:v>
                </c:pt>
                <c:pt idx="19">
                  <c:v>3.02</c:v>
                </c:pt>
                <c:pt idx="20">
                  <c:v>3.08</c:v>
                </c:pt>
                <c:pt idx="21">
                  <c:v>1.86</c:v>
                </c:pt>
                <c:pt idx="22">
                  <c:v>1.5</c:v>
                </c:pt>
                <c:pt idx="23">
                  <c:v>2.69</c:v>
                </c:pt>
                <c:pt idx="24">
                  <c:v>1.45</c:v>
                </c:pt>
                <c:pt idx="25">
                  <c:v>1.9900000000000138</c:v>
                </c:pt>
                <c:pt idx="26">
                  <c:v>3</c:v>
                </c:pt>
                <c:pt idx="27">
                  <c:v>2.1</c:v>
                </c:pt>
                <c:pt idx="28">
                  <c:v>2.52</c:v>
                </c:pt>
                <c:pt idx="29">
                  <c:v>2.12</c:v>
                </c:pt>
                <c:pt idx="30">
                  <c:v>1.47</c:v>
                </c:pt>
                <c:pt idx="31">
                  <c:v>5.53</c:v>
                </c:pt>
                <c:pt idx="32">
                  <c:v>2.82</c:v>
                </c:pt>
                <c:pt idx="33">
                  <c:v>3.13</c:v>
                </c:pt>
                <c:pt idx="34">
                  <c:v>2.56</c:v>
                </c:pt>
                <c:pt idx="35">
                  <c:v>2.11</c:v>
                </c:pt>
                <c:pt idx="36">
                  <c:v>2.25</c:v>
                </c:pt>
                <c:pt idx="37">
                  <c:v>1.73</c:v>
                </c:pt>
                <c:pt idx="38">
                  <c:v>2.04</c:v>
                </c:pt>
                <c:pt idx="39">
                  <c:v>1.9600000000000124</c:v>
                </c:pt>
                <c:pt idx="40">
                  <c:v>3.09</c:v>
                </c:pt>
                <c:pt idx="41">
                  <c:v>1.76</c:v>
                </c:pt>
                <c:pt idx="42">
                  <c:v>2.0099999999999998</c:v>
                </c:pt>
                <c:pt idx="43">
                  <c:v>1.54</c:v>
                </c:pt>
                <c:pt idx="44">
                  <c:v>1.9000000000000001</c:v>
                </c:pt>
                <c:pt idx="45">
                  <c:v>4.24</c:v>
                </c:pt>
                <c:pt idx="46">
                  <c:v>1.56</c:v>
                </c:pt>
                <c:pt idx="47">
                  <c:v>1.8800000000000001</c:v>
                </c:pt>
                <c:pt idx="48">
                  <c:v>5.63</c:v>
                </c:pt>
                <c:pt idx="49">
                  <c:v>2.27</c:v>
                </c:pt>
                <c:pt idx="50">
                  <c:v>3.16</c:v>
                </c:pt>
                <c:pt idx="51">
                  <c:v>4.5999999999999996</c:v>
                </c:pt>
                <c:pt idx="52">
                  <c:v>1.6500000000000001</c:v>
                </c:pt>
                <c:pt idx="53">
                  <c:v>2.3699999999999997</c:v>
                </c:pt>
                <c:pt idx="54">
                  <c:v>1.8</c:v>
                </c:pt>
                <c:pt idx="55">
                  <c:v>2.82</c:v>
                </c:pt>
                <c:pt idx="56">
                  <c:v>2</c:v>
                </c:pt>
                <c:pt idx="57">
                  <c:v>5.48</c:v>
                </c:pt>
                <c:pt idx="58">
                  <c:v>3.57</c:v>
                </c:pt>
                <c:pt idx="59">
                  <c:v>2.56</c:v>
                </c:pt>
                <c:pt idx="60">
                  <c:v>2.4</c:v>
                </c:pt>
                <c:pt idx="61">
                  <c:v>1.82</c:v>
                </c:pt>
                <c:pt idx="62">
                  <c:v>3.06</c:v>
                </c:pt>
                <c:pt idx="63">
                  <c:v>2.0099999999999998</c:v>
                </c:pt>
              </c:numCache>
            </c:numRef>
          </c:xVal>
          <c:yVal>
            <c:numRef>
              <c:f>Sheet1!$B$2:$B$65</c:f>
              <c:numCache>
                <c:formatCode>General</c:formatCode>
                <c:ptCount val="64"/>
                <c:pt idx="0">
                  <c:v>1.2189999999999845</c:v>
                </c:pt>
                <c:pt idx="1">
                  <c:v>2.4379999999999997</c:v>
                </c:pt>
                <c:pt idx="2">
                  <c:v>3.6579999999999999</c:v>
                </c:pt>
                <c:pt idx="3">
                  <c:v>1.829</c:v>
                </c:pt>
                <c:pt idx="4">
                  <c:v>1.2189999999999845</c:v>
                </c:pt>
                <c:pt idx="5">
                  <c:v>1.2189999999999845</c:v>
                </c:pt>
                <c:pt idx="6">
                  <c:v>1.2189999999999845</c:v>
                </c:pt>
                <c:pt idx="7">
                  <c:v>2.4379999999999997</c:v>
                </c:pt>
                <c:pt idx="8">
                  <c:v>1.2189999999999845</c:v>
                </c:pt>
                <c:pt idx="9">
                  <c:v>0.61000000000000065</c:v>
                </c:pt>
                <c:pt idx="10">
                  <c:v>3.048</c:v>
                </c:pt>
                <c:pt idx="11">
                  <c:v>1.2189999999999845</c:v>
                </c:pt>
                <c:pt idx="12">
                  <c:v>0.61000000000000065</c:v>
                </c:pt>
                <c:pt idx="13">
                  <c:v>1.2189999999999845</c:v>
                </c:pt>
                <c:pt idx="14">
                  <c:v>2.4379999999999997</c:v>
                </c:pt>
                <c:pt idx="15">
                  <c:v>1.2189999999999845</c:v>
                </c:pt>
                <c:pt idx="16">
                  <c:v>1.2189999999999845</c:v>
                </c:pt>
                <c:pt idx="17">
                  <c:v>0.61000000000000065</c:v>
                </c:pt>
                <c:pt idx="18">
                  <c:v>0.61000000000000065</c:v>
                </c:pt>
                <c:pt idx="19">
                  <c:v>1.829</c:v>
                </c:pt>
                <c:pt idx="20">
                  <c:v>3.048</c:v>
                </c:pt>
                <c:pt idx="21">
                  <c:v>3.048</c:v>
                </c:pt>
                <c:pt idx="22">
                  <c:v>1.2189999999999845</c:v>
                </c:pt>
                <c:pt idx="23">
                  <c:v>1.829</c:v>
                </c:pt>
                <c:pt idx="24">
                  <c:v>0.61000000000000065</c:v>
                </c:pt>
                <c:pt idx="25">
                  <c:v>1.829</c:v>
                </c:pt>
                <c:pt idx="26">
                  <c:v>2.4379999999999997</c:v>
                </c:pt>
                <c:pt idx="27">
                  <c:v>0.61000000000000065</c:v>
                </c:pt>
                <c:pt idx="28">
                  <c:v>0.61000000000000065</c:v>
                </c:pt>
                <c:pt idx="29">
                  <c:v>0.61000000000000065</c:v>
                </c:pt>
                <c:pt idx="30">
                  <c:v>1.2189999999999845</c:v>
                </c:pt>
                <c:pt idx="31">
                  <c:v>1.2189999999999845</c:v>
                </c:pt>
                <c:pt idx="32">
                  <c:v>1.2189999999999845</c:v>
                </c:pt>
                <c:pt idx="33">
                  <c:v>1.2189999999999845</c:v>
                </c:pt>
                <c:pt idx="34">
                  <c:v>1.2189999999999845</c:v>
                </c:pt>
                <c:pt idx="35">
                  <c:v>3.048</c:v>
                </c:pt>
                <c:pt idx="36">
                  <c:v>1.2189999999999845</c:v>
                </c:pt>
                <c:pt idx="37">
                  <c:v>0.61000000000000065</c:v>
                </c:pt>
                <c:pt idx="38">
                  <c:v>1.2189999999999845</c:v>
                </c:pt>
                <c:pt idx="39">
                  <c:v>1.2189999999999845</c:v>
                </c:pt>
                <c:pt idx="40">
                  <c:v>2.4379999999999997</c:v>
                </c:pt>
                <c:pt idx="41">
                  <c:v>1.829</c:v>
                </c:pt>
                <c:pt idx="42">
                  <c:v>1.829</c:v>
                </c:pt>
                <c:pt idx="43">
                  <c:v>0.61000000000000065</c:v>
                </c:pt>
                <c:pt idx="44">
                  <c:v>1.2189999999999845</c:v>
                </c:pt>
                <c:pt idx="45">
                  <c:v>4.8769999999999998</c:v>
                </c:pt>
                <c:pt idx="46">
                  <c:v>0.61000000000000065</c:v>
                </c:pt>
                <c:pt idx="47">
                  <c:v>1.2189999999999845</c:v>
                </c:pt>
                <c:pt idx="48">
                  <c:v>7.3149999999999755</c:v>
                </c:pt>
                <c:pt idx="49">
                  <c:v>1.2189999999999845</c:v>
                </c:pt>
                <c:pt idx="50">
                  <c:v>1.2189999999999845</c:v>
                </c:pt>
                <c:pt idx="51">
                  <c:v>0.61000000000000065</c:v>
                </c:pt>
                <c:pt idx="52">
                  <c:v>1.2189999999999845</c:v>
                </c:pt>
                <c:pt idx="53">
                  <c:v>1.2189999999999845</c:v>
                </c:pt>
                <c:pt idx="54">
                  <c:v>1.2189999999999845</c:v>
                </c:pt>
                <c:pt idx="55">
                  <c:v>2.4379999999999997</c:v>
                </c:pt>
                <c:pt idx="56">
                  <c:v>1.2189999999999845</c:v>
                </c:pt>
                <c:pt idx="57">
                  <c:v>4.8769999999999998</c:v>
                </c:pt>
                <c:pt idx="58">
                  <c:v>1.829</c:v>
                </c:pt>
                <c:pt idx="59">
                  <c:v>2.4379999999999997</c:v>
                </c:pt>
                <c:pt idx="60">
                  <c:v>1.2189999999999845</c:v>
                </c:pt>
                <c:pt idx="61">
                  <c:v>0.61000000000000065</c:v>
                </c:pt>
                <c:pt idx="62">
                  <c:v>3.048</c:v>
                </c:pt>
                <c:pt idx="63">
                  <c:v>1.2189999999999845</c:v>
                </c:pt>
              </c:numCache>
            </c:numRef>
          </c:yVal>
        </c:ser>
        <c:ser>
          <c:idx val="1"/>
          <c:order val="1"/>
          <c:spPr>
            <a:ln w="34925">
              <a:solidFill>
                <a:srgbClr val="9BBB59">
                  <a:lumMod val="60000"/>
                  <a:lumOff val="40000"/>
                </a:srgbClr>
              </a:solidFill>
            </a:ln>
          </c:spPr>
          <c:marker>
            <c:symbol val="none"/>
          </c:marker>
          <c:x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yVal>
        </c:ser>
        <c:axId val="88368256"/>
        <c:axId val="88370176"/>
      </c:scatterChart>
      <c:valAx>
        <c:axId val="88368256"/>
        <c:scaling>
          <c:orientation val="minMax"/>
          <c:max val="8"/>
        </c:scaling>
        <c:axPos val="b"/>
        <c:minorGridlines/>
        <c:title>
          <c:tx>
            <c:rich>
              <a:bodyPr/>
              <a:lstStyle/>
              <a:p>
                <a:pPr>
                  <a:defRPr lang="es-AR"/>
                </a:pPr>
                <a:r>
                  <a:rPr lang="es-AR" sz="1800" b="0" dirty="0" smtClean="0">
                    <a:latin typeface="+mj-lt"/>
                  </a:rPr>
                  <a:t>WAVEWATCH </a:t>
                </a:r>
                <a:r>
                  <a:rPr lang="es-AR" sz="1800" b="0" baseline="0" dirty="0" smtClean="0">
                    <a:latin typeface="+mj-lt"/>
                  </a:rPr>
                  <a:t>III </a:t>
                </a:r>
                <a:r>
                  <a:rPr lang="es-AR" sz="1800" b="0" baseline="0" dirty="0">
                    <a:latin typeface="+mj-lt"/>
                  </a:rPr>
                  <a:t>(Altura en mts.)</a:t>
                </a:r>
                <a:endParaRPr lang="es-AR" sz="1800" b="0" dirty="0">
                  <a:latin typeface="+mj-lt"/>
                </a:endParaRPr>
              </a:p>
            </c:rich>
          </c:tx>
          <c:layout/>
        </c:title>
        <c:numFmt formatCode="#,##0;\-#,##0" sourceLinked="0"/>
        <c:tickLblPos val="nextTo"/>
        <c:txPr>
          <a:bodyPr/>
          <a:lstStyle/>
          <a:p>
            <a:pPr>
              <a:defRPr lang="es-AR" baseline="0"/>
            </a:pPr>
            <a:endParaRPr lang="es-AR"/>
          </a:p>
        </c:txPr>
        <c:crossAx val="88370176"/>
        <c:crosses val="autoZero"/>
        <c:crossBetween val="midCat"/>
        <c:majorUnit val="2"/>
      </c:valAx>
      <c:valAx>
        <c:axId val="88370176"/>
        <c:scaling>
          <c:orientation val="minMax"/>
        </c:scaling>
        <c:axPos val="l"/>
        <c:majorGridlines/>
        <c:minorGridlines/>
        <c:title>
          <c:tx>
            <c:rich>
              <a:bodyPr/>
              <a:lstStyle/>
              <a:p>
                <a:pPr>
                  <a:defRPr lang="es-AR"/>
                </a:pPr>
                <a:r>
                  <a:rPr lang="es-AR" sz="1800" b="0" dirty="0">
                    <a:latin typeface="+mj-lt"/>
                  </a:rPr>
                  <a:t>Observación Visual (Altura</a:t>
                </a:r>
                <a:r>
                  <a:rPr lang="es-AR" sz="1800" b="0" baseline="0" dirty="0">
                    <a:latin typeface="+mj-lt"/>
                  </a:rPr>
                  <a:t> en </a:t>
                </a:r>
                <a:r>
                  <a:rPr lang="es-AR" sz="1800" b="0" dirty="0">
                    <a:latin typeface="+mj-lt"/>
                  </a:rPr>
                  <a:t>mts.)</a:t>
                </a:r>
              </a:p>
            </c:rich>
          </c:tx>
          <c:layout/>
        </c:title>
        <c:numFmt formatCode="General" sourceLinked="1"/>
        <c:tickLblPos val="nextTo"/>
        <c:txPr>
          <a:bodyPr/>
          <a:lstStyle/>
          <a:p>
            <a:pPr>
              <a:defRPr lang="es-AR"/>
            </a:pPr>
            <a:endParaRPr lang="es-AR"/>
          </a:p>
        </c:txPr>
        <c:crossAx val="88368256"/>
        <c:crosses val="autoZero"/>
        <c:crossBetween val="midCat"/>
      </c:valAx>
    </c:plotArea>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836ABB-6633-4F2E-9CC4-347080E95772}" type="datetimeFigureOut">
              <a:rPr lang="es-ES" smtClean="0"/>
              <a:pPr/>
              <a:t>27/08/2010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7D32D0-E9B5-40DC-909E-F2E33DCC3B23}" type="slidenum">
              <a:rPr lang="es-ES" smtClean="0"/>
              <a:pPr/>
              <a:t>‹#›</a:t>
            </a:fld>
            <a:endParaRPr lang="es-E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dirty="0" err="1" smtClean="0"/>
              <a:t>continuacion</a:t>
            </a:r>
            <a:r>
              <a:rPr lang="en-US" dirty="0" smtClean="0"/>
              <a:t> </a:t>
            </a:r>
            <a:r>
              <a:rPr lang="en-US" dirty="0" err="1" smtClean="0"/>
              <a:t>presentaremos</a:t>
            </a:r>
            <a:r>
              <a:rPr lang="en-US" dirty="0" smtClean="0"/>
              <a:t> el </a:t>
            </a:r>
            <a:r>
              <a:rPr lang="en-US" dirty="0" err="1" smtClean="0"/>
              <a:t>trabajo</a:t>
            </a:r>
            <a:r>
              <a:rPr lang="en-US" baseline="0" dirty="0" smtClean="0"/>
              <a:t> final </a:t>
            </a:r>
            <a:r>
              <a:rPr lang="en-US" baseline="0" dirty="0" err="1" smtClean="0"/>
              <a:t>para</a:t>
            </a:r>
            <a:r>
              <a:rPr lang="en-US" baseline="0" dirty="0" smtClean="0"/>
              <a:t> la </a:t>
            </a:r>
            <a:r>
              <a:rPr lang="en-US" baseline="0" dirty="0" err="1" smtClean="0"/>
              <a:t>carrera</a:t>
            </a:r>
            <a:r>
              <a:rPr lang="en-US" baseline="0" dirty="0" smtClean="0"/>
              <a:t> de </a:t>
            </a:r>
            <a:r>
              <a:rPr lang="en-US" baseline="0" dirty="0" err="1" smtClean="0"/>
              <a:t>ingenieria</a:t>
            </a:r>
            <a:r>
              <a:rPr lang="en-US" baseline="0" dirty="0" smtClean="0"/>
              <a:t> en </a:t>
            </a:r>
            <a:r>
              <a:rPr lang="en-US" baseline="0" dirty="0" err="1" smtClean="0"/>
              <a:t>Sistemas</a:t>
            </a:r>
            <a:r>
              <a:rPr lang="en-US" baseline="0" dirty="0" smtClean="0"/>
              <a:t>….</a:t>
            </a:r>
          </a:p>
          <a:p>
            <a:endParaRPr lang="en-US" baseline="0" dirty="0" smtClean="0"/>
          </a:p>
          <a:p>
            <a:r>
              <a:rPr lang="en-US" baseline="0" dirty="0" smtClean="0"/>
              <a:t>En el </a:t>
            </a:r>
            <a:r>
              <a:rPr lang="en-US" baseline="0" dirty="0" err="1" smtClean="0"/>
              <a:t>presente</a:t>
            </a:r>
            <a:r>
              <a:rPr lang="en-US" baseline="0" dirty="0" smtClean="0"/>
              <a:t> </a:t>
            </a:r>
            <a:r>
              <a:rPr lang="en-US" baseline="0" dirty="0" err="1" smtClean="0"/>
              <a:t>trabajo</a:t>
            </a:r>
            <a:r>
              <a:rPr lang="en-US" baseline="0" dirty="0" smtClean="0"/>
              <a:t> </a:t>
            </a:r>
            <a:r>
              <a:rPr lang="en-US" baseline="0" dirty="0" err="1" smtClean="0"/>
              <a:t>utilizamos</a:t>
            </a:r>
            <a:r>
              <a:rPr lang="en-US" baseline="0" dirty="0" smtClean="0"/>
              <a:t> </a:t>
            </a:r>
            <a:r>
              <a:rPr lang="en-US" baseline="0" dirty="0" err="1" smtClean="0"/>
              <a:t>tecnicas</a:t>
            </a:r>
            <a:r>
              <a:rPr lang="en-US" baseline="0" dirty="0" smtClean="0"/>
              <a:t> de </a:t>
            </a:r>
            <a:r>
              <a:rPr lang="en-US" baseline="0" dirty="0" err="1" smtClean="0"/>
              <a:t>aprendizaje</a:t>
            </a:r>
            <a:r>
              <a:rPr lang="en-US" baseline="0" dirty="0" smtClean="0"/>
              <a:t> de </a:t>
            </a:r>
            <a:r>
              <a:rPr lang="en-US" baseline="0" dirty="0" err="1" smtClean="0"/>
              <a:t>maquina</a:t>
            </a:r>
            <a:r>
              <a:rPr lang="en-US" baseline="0" dirty="0" smtClean="0"/>
              <a:t> </a:t>
            </a:r>
            <a:r>
              <a:rPr lang="en-US" baseline="0" dirty="0" err="1" smtClean="0"/>
              <a:t>para</a:t>
            </a:r>
            <a:r>
              <a:rPr lang="en-US" baseline="0" dirty="0" smtClean="0"/>
              <a:t> </a:t>
            </a:r>
            <a:r>
              <a:rPr lang="en-US" baseline="0" dirty="0" err="1" smtClean="0"/>
              <a:t>refinar</a:t>
            </a:r>
            <a:r>
              <a:rPr lang="en-US" baseline="0" dirty="0" smtClean="0"/>
              <a:t> los </a:t>
            </a:r>
            <a:r>
              <a:rPr lang="en-US" baseline="0" dirty="0" err="1" smtClean="0"/>
              <a:t>pronosticos</a:t>
            </a:r>
            <a:r>
              <a:rPr lang="en-US" baseline="0" dirty="0" smtClean="0"/>
              <a:t> de Alta Mar y </a:t>
            </a:r>
            <a:r>
              <a:rPr lang="en-US" baseline="0" dirty="0" err="1" smtClean="0"/>
              <a:t>asi</a:t>
            </a:r>
            <a:r>
              <a:rPr lang="en-US" baseline="0" dirty="0" smtClean="0"/>
              <a:t> </a:t>
            </a:r>
            <a:r>
              <a:rPr lang="en-US" baseline="0" dirty="0" err="1" smtClean="0"/>
              <a:t>poder</a:t>
            </a:r>
            <a:r>
              <a:rPr lang="en-US" baseline="0" dirty="0" smtClean="0"/>
              <a:t> </a:t>
            </a:r>
            <a:r>
              <a:rPr lang="en-US" baseline="0" dirty="0" err="1" smtClean="0"/>
              <a:t>brindar</a:t>
            </a:r>
            <a:r>
              <a:rPr lang="en-US" baseline="0" dirty="0" smtClean="0"/>
              <a:t> un </a:t>
            </a:r>
            <a:r>
              <a:rPr lang="en-US" baseline="0" dirty="0" err="1" smtClean="0"/>
              <a:t>pronostico</a:t>
            </a:r>
            <a:r>
              <a:rPr lang="en-US" baseline="0" dirty="0" smtClean="0"/>
              <a:t> </a:t>
            </a:r>
            <a:r>
              <a:rPr lang="en-US" baseline="0" dirty="0" err="1" smtClean="0"/>
              <a:t>mas</a:t>
            </a:r>
            <a:r>
              <a:rPr lang="en-US" baseline="0" dirty="0" smtClean="0"/>
              <a:t> </a:t>
            </a:r>
            <a:r>
              <a:rPr lang="en-US" baseline="0" dirty="0" err="1" smtClean="0"/>
              <a:t>preciso</a:t>
            </a:r>
            <a:r>
              <a:rPr lang="en-US" baseline="0" dirty="0" smtClean="0"/>
              <a:t> en la </a:t>
            </a:r>
            <a:r>
              <a:rPr lang="en-US" baseline="0" dirty="0" err="1" smtClean="0"/>
              <a:t>cercania</a:t>
            </a:r>
            <a:r>
              <a:rPr lang="en-US" baseline="0" dirty="0" smtClean="0"/>
              <a:t> de la </a:t>
            </a:r>
            <a:r>
              <a:rPr lang="en-US" baseline="0" dirty="0" err="1" smtClean="0"/>
              <a:t>costa</a:t>
            </a:r>
            <a:r>
              <a:rPr lang="en-US" baseline="0" dirty="0" smtClean="0"/>
              <a:t> </a:t>
            </a:r>
            <a:r>
              <a:rPr lang="en-US" baseline="0" dirty="0" err="1" smtClean="0"/>
              <a:t>para</a:t>
            </a:r>
            <a:r>
              <a:rPr lang="en-US" baseline="0" dirty="0" smtClean="0"/>
              <a:t> </a:t>
            </a:r>
            <a:r>
              <a:rPr lang="en-US" baseline="0" dirty="0" err="1" smtClean="0"/>
              <a:t>cada</a:t>
            </a:r>
            <a:r>
              <a:rPr lang="en-US" baseline="0" dirty="0" smtClean="0"/>
              <a:t> playa en particular. </a:t>
            </a:r>
          </a:p>
          <a:p>
            <a:endParaRPr lang="en-US" baseline="0" dirty="0" smtClean="0"/>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a:t>
            </a:fld>
            <a:endParaRPr lang="es-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Para</a:t>
            </a:r>
            <a:r>
              <a:rPr lang="es-US" baseline="0" dirty="0" smtClean="0"/>
              <a:t> la</a:t>
            </a:r>
            <a:r>
              <a:rPr lang="es-US" dirty="0" smtClean="0"/>
              <a:t> </a:t>
            </a:r>
            <a:r>
              <a:rPr lang="es-US" dirty="0" err="1" smtClean="0"/>
              <a:t>evaluacion</a:t>
            </a:r>
            <a:r>
              <a:rPr lang="es-US" dirty="0" smtClean="0"/>
              <a:t> de los clasificadores se</a:t>
            </a:r>
            <a:r>
              <a:rPr lang="es-US" baseline="0" dirty="0" smtClean="0"/>
              <a:t> utilizo la </a:t>
            </a:r>
            <a:r>
              <a:rPr lang="es-US" baseline="0" dirty="0" err="1" smtClean="0"/>
              <a:t>tecnica</a:t>
            </a:r>
            <a:r>
              <a:rPr lang="es-US" baseline="0" dirty="0" smtClean="0"/>
              <a:t> de </a:t>
            </a:r>
            <a:r>
              <a:rPr lang="es-US" baseline="0" dirty="0" err="1" smtClean="0"/>
              <a:t>validacion</a:t>
            </a:r>
            <a:r>
              <a:rPr lang="es-US" baseline="0" dirty="0" smtClean="0"/>
              <a:t> cruzada de 10 conjuntos. En cada </a:t>
            </a:r>
            <a:r>
              <a:rPr lang="es-US" baseline="0" dirty="0" err="1" smtClean="0"/>
              <a:t>evaluacion</a:t>
            </a:r>
            <a:r>
              <a:rPr lang="es-US" baseline="0" dirty="0" smtClean="0"/>
              <a:t> la </a:t>
            </a:r>
            <a:r>
              <a:rPr lang="es-US" baseline="0" dirty="0" err="1" smtClean="0"/>
              <a:t>validacion</a:t>
            </a:r>
            <a:r>
              <a:rPr lang="es-US" baseline="0" dirty="0" smtClean="0"/>
              <a:t> cruzada fue corrida 10 veces, en cada una se variaron las instancias que componen cada conjunto, finalmente la </a:t>
            </a:r>
            <a:r>
              <a:rPr lang="es-US" baseline="0" dirty="0" err="1" smtClean="0"/>
              <a:t>evaluacion</a:t>
            </a:r>
            <a:r>
              <a:rPr lang="es-US" baseline="0" dirty="0" smtClean="0"/>
              <a:t> final del clasificador consiste en el promedio de estas 10 corridas resultando en un clasificador mas confiable</a:t>
            </a:r>
          </a:p>
          <a:p>
            <a:endParaRPr lang="es-US" baseline="0" dirty="0" smtClean="0"/>
          </a:p>
          <a:p>
            <a:r>
              <a:rPr lang="es-US" dirty="0" smtClean="0"/>
              <a:t>Para evaluar</a:t>
            </a:r>
            <a:r>
              <a:rPr lang="es-US" baseline="0" dirty="0" smtClean="0"/>
              <a:t> el desempeño de los clasificadores los que se hace es utilizar instancias de prueba cuya clase se conoce y realizar la </a:t>
            </a:r>
            <a:r>
              <a:rPr lang="es-US" baseline="0" dirty="0" err="1" smtClean="0"/>
              <a:t>predicicon</a:t>
            </a:r>
            <a:r>
              <a:rPr lang="es-US" baseline="0" dirty="0" smtClean="0"/>
              <a:t> de dicha clase, luego se compara el valor predicho contra  el valor real. Repitiendo esto con un conjunto de instancias significante y utilizando indicadores </a:t>
            </a:r>
            <a:r>
              <a:rPr lang="es-US" baseline="0" dirty="0" err="1" smtClean="0"/>
              <a:t>estadisticos</a:t>
            </a:r>
            <a:r>
              <a:rPr lang="es-US" baseline="0" dirty="0" smtClean="0"/>
              <a:t> podemos determinar el rendimiento del clasificador y compararlo con otros.</a:t>
            </a:r>
          </a:p>
          <a:p>
            <a:endParaRPr lang="es-US" baseline="0" dirty="0" smtClean="0"/>
          </a:p>
          <a:p>
            <a:r>
              <a:rPr lang="es-US" baseline="0" dirty="0" smtClean="0"/>
              <a:t>Las </a:t>
            </a:r>
            <a:r>
              <a:rPr lang="es-US" baseline="0" dirty="0" err="1" smtClean="0"/>
              <a:t>metricas</a:t>
            </a:r>
            <a:r>
              <a:rPr lang="es-US" baseline="0" dirty="0" smtClean="0"/>
              <a:t> evaluadas fueron :</a:t>
            </a:r>
          </a:p>
          <a:p>
            <a:r>
              <a:rPr lang="es-US" baseline="0" dirty="0" err="1" smtClean="0"/>
              <a:t>Correlacion</a:t>
            </a:r>
            <a:r>
              <a:rPr lang="es-US" baseline="0" dirty="0" smtClean="0"/>
              <a:t> : la cual nos indica el grado de </a:t>
            </a:r>
            <a:r>
              <a:rPr lang="es-US" baseline="0" dirty="0" err="1" smtClean="0"/>
              <a:t>relacion</a:t>
            </a:r>
            <a:r>
              <a:rPr lang="es-US" baseline="0" dirty="0" smtClean="0"/>
              <a:t> entre el valor predicho y el verdadero. Esta toma un valor entre -1 y 1 donde los extremos denotan un alto grado de </a:t>
            </a:r>
            <a:r>
              <a:rPr lang="es-US" baseline="0" dirty="0" err="1" smtClean="0"/>
              <a:t>correlacion</a:t>
            </a:r>
            <a:r>
              <a:rPr lang="es-US" baseline="0" dirty="0" smtClean="0"/>
              <a:t>, lo cual es bueno, mientras que los valores cercanos a cero denotan baja </a:t>
            </a:r>
            <a:r>
              <a:rPr lang="es-US" baseline="0" dirty="0" err="1" smtClean="0"/>
              <a:t>correlacion</a:t>
            </a:r>
            <a:r>
              <a:rPr lang="es-US" baseline="0" dirty="0" smtClean="0"/>
              <a:t>.</a:t>
            </a:r>
          </a:p>
          <a:p>
            <a:r>
              <a:rPr lang="es-US" baseline="0" dirty="0" smtClean="0"/>
              <a:t>MAE: El error absoluto medio indica el promedio de la diferencia entre el valor predicho y el real. Mientras menor sea este valor mejor </a:t>
            </a:r>
            <a:r>
              <a:rPr lang="es-US" baseline="0" dirty="0" err="1" smtClean="0"/>
              <a:t>sera</a:t>
            </a:r>
            <a:r>
              <a:rPr lang="es-US" baseline="0" dirty="0" smtClean="0"/>
              <a:t> el rendimiento del clasificador.</a:t>
            </a:r>
          </a:p>
          <a:p>
            <a:endParaRPr lang="es-US" baseline="0" dirty="0" smtClean="0"/>
          </a:p>
          <a:p>
            <a:r>
              <a:rPr lang="es-US" baseline="0" dirty="0" smtClean="0"/>
              <a:t>Modelos de instancia: Como dijo </a:t>
            </a:r>
            <a:r>
              <a:rPr lang="es-US" baseline="0" dirty="0" err="1" smtClean="0"/>
              <a:t>estebna</a:t>
            </a:r>
            <a:r>
              <a:rPr lang="es-US" baseline="0" dirty="0" smtClean="0"/>
              <a:t> hace un ratito , se experimentaron con diferentes modelos de instancia buscando los atributos que mejores resultados generaban.</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32</a:t>
            </a:fld>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err="1" smtClean="0"/>
              <a:t>Graficamente</a:t>
            </a:r>
            <a:r>
              <a:rPr lang="es-US" baseline="0" dirty="0" smtClean="0"/>
              <a:t> vemos como se van ajustando los valores de </a:t>
            </a:r>
            <a:r>
              <a:rPr lang="es-US" baseline="0" dirty="0" err="1" smtClean="0"/>
              <a:t>correlacion</a:t>
            </a:r>
            <a:r>
              <a:rPr lang="es-US" baseline="0" dirty="0" smtClean="0"/>
              <a:t> y MAE para cada una de las olas estudiadas a medida que agrandamos el conjunto de entrenamiento. Se ven cambios abruptos a medida que alcanzamos las 100 instancias que luego se va </a:t>
            </a:r>
            <a:r>
              <a:rPr lang="es-US" baseline="0" dirty="0" err="1" smtClean="0"/>
              <a:t>atenueando</a:t>
            </a:r>
            <a:r>
              <a:rPr lang="es-US" baseline="0" dirty="0" smtClean="0"/>
              <a:t> a medida que aumentamos aun mas el tamaño de los conjuntos.</a:t>
            </a:r>
          </a:p>
          <a:p>
            <a:endParaRPr lang="es-US" baseline="0" dirty="0" smtClean="0"/>
          </a:p>
          <a:p>
            <a:r>
              <a:rPr lang="es-US" baseline="0" dirty="0" smtClean="0"/>
              <a:t>En las imágenes se ve que para Sunset, Makaha  y Makapuu se alcanza estabilizar el rendimiento a partir de las 200 instancias aproximadamente (equivalente a 6 meses de observaciones </a:t>
            </a:r>
            <a:r>
              <a:rPr lang="es-US" baseline="0" dirty="0" err="1" smtClean="0"/>
              <a:t>aprox</a:t>
            </a:r>
            <a:r>
              <a:rPr lang="es-US" baseline="0" dirty="0" smtClean="0"/>
              <a:t>), mientras que Diamond head y Ala </a:t>
            </a:r>
            <a:r>
              <a:rPr lang="es-US" baseline="0" dirty="0" err="1" smtClean="0"/>
              <a:t>moana</a:t>
            </a:r>
            <a:r>
              <a:rPr lang="es-US" baseline="0" dirty="0" smtClean="0"/>
              <a:t> se estabilizan aproximadamente a partir de las 600 instancias, entre 12 y 24 meses de observaciones.</a:t>
            </a:r>
          </a:p>
          <a:p>
            <a:endParaRPr lang="es-US" baseline="0" dirty="0" smtClean="0"/>
          </a:p>
          <a:p>
            <a:r>
              <a:rPr lang="es-US" baseline="0" dirty="0" smtClean="0"/>
              <a:t>Estos </a:t>
            </a:r>
            <a:r>
              <a:rPr lang="es-US" baseline="0" dirty="0" err="1" smtClean="0"/>
              <a:t>graficos</a:t>
            </a:r>
            <a:r>
              <a:rPr lang="es-US" baseline="0" dirty="0" smtClean="0"/>
              <a:t> representan clasificadores del tipo SVM que como vamos a ver a </a:t>
            </a:r>
            <a:r>
              <a:rPr lang="es-US" baseline="0" dirty="0" err="1" smtClean="0"/>
              <a:t>continuacion</a:t>
            </a:r>
            <a:r>
              <a:rPr lang="es-US" baseline="0" dirty="0" smtClean="0"/>
              <a:t> fue el que resulto optimo luego de las pruebas..</a:t>
            </a:r>
          </a:p>
          <a:p>
            <a:endParaRPr lang="es-US" baseline="0" dirty="0" smtClean="0"/>
          </a:p>
          <a:p>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33</a:t>
            </a:fld>
            <a:endParaRPr lang="es-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Una</a:t>
            </a:r>
            <a:r>
              <a:rPr lang="es-US" baseline="0" dirty="0" smtClean="0"/>
              <a:t> vez que tenemos todo claro, es decir, conocemos las olas que vamos a estudiar y disponemos </a:t>
            </a:r>
            <a:r>
              <a:rPr lang="es-US" baseline="0" dirty="0" err="1" smtClean="0"/>
              <a:t>informacion</a:t>
            </a:r>
            <a:r>
              <a:rPr lang="es-US" baseline="0" dirty="0" smtClean="0"/>
              <a:t> </a:t>
            </a:r>
            <a:r>
              <a:rPr lang="es-US" baseline="0" dirty="0" err="1" smtClean="0"/>
              <a:t>historica</a:t>
            </a:r>
            <a:r>
              <a:rPr lang="es-US" baseline="0" dirty="0" smtClean="0"/>
              <a:t> suficiente acerca de la altura de la ola (2 años), tenemos la </a:t>
            </a:r>
            <a:r>
              <a:rPr lang="es-US" baseline="0" dirty="0" err="1" smtClean="0"/>
              <a:t>implementacion</a:t>
            </a:r>
            <a:r>
              <a:rPr lang="es-US" baseline="0" dirty="0" smtClean="0"/>
              <a:t> de los algoritmos de </a:t>
            </a:r>
            <a:r>
              <a:rPr lang="es-US" baseline="0" dirty="0" err="1" smtClean="0"/>
              <a:t>ap</a:t>
            </a:r>
            <a:r>
              <a:rPr lang="es-US" baseline="0" dirty="0" smtClean="0"/>
              <a:t> de maquina a utilizar (en nuestro caso usando WEKA), tenemos definidos un conjunto de modelos de instancia, disponemos de </a:t>
            </a:r>
            <a:r>
              <a:rPr lang="es-US" baseline="0" dirty="0" err="1" smtClean="0"/>
              <a:t>metricas</a:t>
            </a:r>
            <a:r>
              <a:rPr lang="es-US" baseline="0" dirty="0" smtClean="0"/>
              <a:t> para evaluar el rendimiento de los clasificadores resultantes, tenemos historial con </a:t>
            </a:r>
            <a:r>
              <a:rPr lang="es-US" baseline="0" dirty="0" err="1" smtClean="0"/>
              <a:t>informacion</a:t>
            </a:r>
            <a:r>
              <a:rPr lang="es-US" baseline="0" dirty="0" smtClean="0"/>
              <a:t> de altamar de los mismos </a:t>
            </a:r>
            <a:r>
              <a:rPr lang="es-US" baseline="0" dirty="0" err="1" smtClean="0"/>
              <a:t>dias</a:t>
            </a:r>
            <a:r>
              <a:rPr lang="es-US" baseline="0" dirty="0" smtClean="0"/>
              <a:t> en que tenemos las observaciones visuales costeras, y tenemos definido el tamaño del conjunto de instancias de entrenamiento optimo, estamos en condiciones de combinar todos los algoritmos de </a:t>
            </a:r>
            <a:r>
              <a:rPr lang="es-US" baseline="0" dirty="0" err="1" smtClean="0"/>
              <a:t>ap</a:t>
            </a:r>
            <a:r>
              <a:rPr lang="es-US" baseline="0" dirty="0" smtClean="0"/>
              <a:t> de maquina con los diferentes modelos de instancia, para cada playa con el fin de obtener, luego de evaluarlos </a:t>
            </a:r>
            <a:r>
              <a:rPr lang="es-US" baseline="0" dirty="0" err="1" smtClean="0"/>
              <a:t>estadisticamente</a:t>
            </a:r>
            <a:r>
              <a:rPr lang="es-US" baseline="0" dirty="0" smtClean="0"/>
              <a:t> cual es la </a:t>
            </a:r>
            <a:r>
              <a:rPr lang="es-US" baseline="0" dirty="0" err="1" smtClean="0"/>
              <a:t>combinacion</a:t>
            </a:r>
            <a:r>
              <a:rPr lang="es-US" baseline="0" dirty="0" smtClean="0"/>
              <a:t> optima algoritmo/modelo de instancia, para poder generar clasificadores especializados para cualquier otra ola que se quiera estudiar.</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34</a:t>
            </a:fld>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Esta tabla resume</a:t>
            </a:r>
            <a:r>
              <a:rPr lang="es-US" baseline="0" dirty="0" smtClean="0"/>
              <a:t> todas las tablas de la </a:t>
            </a:r>
            <a:r>
              <a:rPr lang="es-US" baseline="0" dirty="0" err="1" smtClean="0"/>
              <a:t>seccion</a:t>
            </a:r>
            <a:r>
              <a:rPr lang="es-US" baseline="0" dirty="0" smtClean="0"/>
              <a:t> de resultados generales en el informe. Muestra </a:t>
            </a:r>
            <a:r>
              <a:rPr lang="es-US" baseline="0" dirty="0" err="1" smtClean="0"/>
              <a:t>unicamente</a:t>
            </a:r>
            <a:r>
              <a:rPr lang="es-US" baseline="0" dirty="0" smtClean="0"/>
              <a:t> las combinaciones optimas de </a:t>
            </a:r>
            <a:r>
              <a:rPr lang="es-US" baseline="0" dirty="0" err="1" smtClean="0"/>
              <a:t>alg</a:t>
            </a:r>
            <a:r>
              <a:rPr lang="es-US" baseline="0" dirty="0" smtClean="0"/>
              <a:t> de </a:t>
            </a:r>
            <a:r>
              <a:rPr lang="es-US" baseline="0" dirty="0" err="1" smtClean="0"/>
              <a:t>ap</a:t>
            </a:r>
            <a:r>
              <a:rPr lang="es-US" baseline="0" dirty="0" smtClean="0"/>
              <a:t> de </a:t>
            </a:r>
            <a:r>
              <a:rPr lang="es-US" baseline="0" dirty="0" err="1" smtClean="0"/>
              <a:t>maq</a:t>
            </a:r>
            <a:r>
              <a:rPr lang="es-US" baseline="0" dirty="0" smtClean="0"/>
              <a:t> y modelo de </a:t>
            </a:r>
            <a:r>
              <a:rPr lang="es-US" baseline="0" dirty="0" err="1" smtClean="0"/>
              <a:t>instacia</a:t>
            </a:r>
            <a:r>
              <a:rPr lang="es-US" baseline="0" dirty="0" smtClean="0"/>
              <a:t> para cada playa. En todas las olas salve Makapuu vemos que el algoritmos mas eficiente son SVM, </a:t>
            </a:r>
            <a:r>
              <a:rPr lang="es-US" baseline="0" dirty="0" err="1" smtClean="0"/>
              <a:t>mierntras</a:t>
            </a:r>
            <a:r>
              <a:rPr lang="es-US" baseline="0" dirty="0" smtClean="0"/>
              <a:t> que esta ultima presenta como segunda mejor </a:t>
            </a:r>
            <a:r>
              <a:rPr lang="es-US" baseline="0" dirty="0" err="1" smtClean="0"/>
              <a:t>combinacion</a:t>
            </a:r>
            <a:r>
              <a:rPr lang="es-US" baseline="0" dirty="0" smtClean="0"/>
              <a:t> el algoritmo de </a:t>
            </a:r>
            <a:r>
              <a:rPr lang="es-US" baseline="0" dirty="0" err="1" smtClean="0"/>
              <a:t>Arbol</a:t>
            </a:r>
            <a:r>
              <a:rPr lang="es-US" baseline="0" dirty="0" smtClean="0"/>
              <a:t> Modelo.</a:t>
            </a:r>
            <a:r>
              <a:rPr lang="es-ES" baseline="0" dirty="0" smtClean="0"/>
              <a:t> De esta tabla resulta </a:t>
            </a:r>
            <a:r>
              <a:rPr lang="es-ES" baseline="0" dirty="0" err="1" smtClean="0"/>
              <a:t>facil</a:t>
            </a:r>
            <a:r>
              <a:rPr lang="es-ES" baseline="0" dirty="0" smtClean="0"/>
              <a:t> concluir que las SVM es el algoritmo mas eficiente de nuestro estudio y por ende el que usamos finalmente en el sistema desarrollado.</a:t>
            </a:r>
          </a:p>
          <a:p>
            <a:endParaRPr lang="es-US" baseline="0" dirty="0" smtClean="0"/>
          </a:p>
          <a:p>
            <a:r>
              <a:rPr lang="es-US" baseline="0" dirty="0" smtClean="0"/>
              <a:t>Falta determinar el modelo de instancia optimo. De la misma tabla vemos que </a:t>
            </a:r>
            <a:r>
              <a:rPr lang="es-US" baseline="0" dirty="0" err="1" smtClean="0"/>
              <a:t>ne</a:t>
            </a:r>
            <a:r>
              <a:rPr lang="es-US" baseline="0" dirty="0" smtClean="0"/>
              <a:t> las playas Ala Moana y Diamond y Makapuu , WW3Last3DaysStrategy es el optimo, mientras que en Sunset y Makaha es el segundo mejor. Como nuestro objetivo es elegir el algoritmo optimo en general para todas nuestras pruebas, con quedamos con WW3Last3DaysStrategy  como uno de los mas eficientes todos los casos.</a:t>
            </a:r>
          </a:p>
          <a:p>
            <a:endParaRPr lang="es-US" baseline="0" dirty="0" smtClean="0"/>
          </a:p>
          <a:p>
            <a:r>
              <a:rPr lang="es-US" baseline="0" dirty="0" smtClean="0"/>
              <a:t>De esta manera concluimos que la </a:t>
            </a:r>
            <a:r>
              <a:rPr lang="es-US" baseline="0" dirty="0" err="1" smtClean="0"/>
              <a:t>ocmbinacion</a:t>
            </a:r>
            <a:r>
              <a:rPr lang="es-US" baseline="0" dirty="0" smtClean="0"/>
              <a:t> optima clasificador/modelo es SVM/WW3Last3DaysStrategy</a:t>
            </a:r>
          </a:p>
          <a:p>
            <a:endParaRPr lang="es-US" baseline="0" dirty="0" smtClean="0"/>
          </a:p>
          <a:p>
            <a:r>
              <a:rPr lang="es-US" baseline="0" dirty="0" smtClean="0"/>
              <a:t>Algo para remarcar que no aparece en la tabla porque solo mostramos los mejores resultados para cada ola, fue que los algoritmos no </a:t>
            </a:r>
            <a:r>
              <a:rPr lang="es-US" baseline="0" dirty="0" err="1" smtClean="0"/>
              <a:t>lienales</a:t>
            </a:r>
            <a:r>
              <a:rPr lang="es-US" baseline="0" dirty="0" smtClean="0"/>
              <a:t> presentaron mucho mejores resultados que el de </a:t>
            </a:r>
            <a:r>
              <a:rPr lang="es-US" baseline="0" dirty="0" err="1" smtClean="0"/>
              <a:t>regresion</a:t>
            </a:r>
            <a:r>
              <a:rPr lang="es-US" baseline="0" dirty="0" smtClean="0"/>
              <a:t> lineal. </a:t>
            </a:r>
          </a:p>
          <a:p>
            <a:r>
              <a:rPr lang="es-US" baseline="0" dirty="0" smtClean="0"/>
              <a:t>Es </a:t>
            </a:r>
            <a:r>
              <a:rPr lang="es-US" baseline="0" dirty="0" err="1" smtClean="0"/>
              <a:t>comun</a:t>
            </a:r>
            <a:r>
              <a:rPr lang="es-US" baseline="0" dirty="0" smtClean="0"/>
              <a:t> que cuando las lecturas en altamar son similares en su </a:t>
            </a:r>
            <a:r>
              <a:rPr lang="es-US" baseline="0" dirty="0" err="1" smtClean="0"/>
              <a:t>mayoria</a:t>
            </a:r>
            <a:r>
              <a:rPr lang="es-US" baseline="0" dirty="0" smtClean="0"/>
              <a:t> a las observaciones visuales, la diferencia de </a:t>
            </a:r>
            <a:r>
              <a:rPr lang="es-US" baseline="0" dirty="0" err="1" smtClean="0"/>
              <a:t>performnace</a:t>
            </a:r>
            <a:r>
              <a:rPr lang="es-US" baseline="0" dirty="0" smtClean="0"/>
              <a:t> de ambos tipos de algoritmos (lineales y no lineales) sea muy pequeña (en estos </a:t>
            </a:r>
            <a:r>
              <a:rPr lang="es-US" baseline="0" dirty="0" err="1" smtClean="0"/>
              <a:t>casso</a:t>
            </a:r>
            <a:r>
              <a:rPr lang="es-US" baseline="0" dirty="0" smtClean="0"/>
              <a:t> no hay mucho que predecir), caso contrario, la diferencia de performance entre ambos tipos de algoritmos se hace muy notoria siendo mucho mas efectivos los no lineales. Esto se puede ver en olas como la de Sunset y Makaha (ambos tipos de </a:t>
            </a:r>
            <a:r>
              <a:rPr lang="es-US" baseline="0" dirty="0" err="1" smtClean="0"/>
              <a:t>alg</a:t>
            </a:r>
            <a:r>
              <a:rPr lang="es-US" baseline="0" dirty="0" smtClean="0"/>
              <a:t> resultan similares) , o en Makapuu, DH o Ala </a:t>
            </a:r>
            <a:r>
              <a:rPr lang="es-US" baseline="0" dirty="0" err="1" smtClean="0"/>
              <a:t>moana</a:t>
            </a:r>
            <a:r>
              <a:rPr lang="es-US" baseline="0" dirty="0" smtClean="0"/>
              <a:t> en el cual la diferencia entre ambos tipos es muy notoria.</a:t>
            </a:r>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36</a:t>
            </a:fld>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Una vez que elegimos</a:t>
            </a:r>
            <a:r>
              <a:rPr lang="es-US" baseline="0" dirty="0" smtClean="0"/>
              <a:t> la </a:t>
            </a:r>
            <a:r>
              <a:rPr lang="es-US" baseline="0" dirty="0" err="1" smtClean="0"/>
              <a:t>combinacion</a:t>
            </a:r>
            <a:r>
              <a:rPr lang="es-US" baseline="0" dirty="0" smtClean="0"/>
              <a:t> optima de </a:t>
            </a:r>
            <a:r>
              <a:rPr lang="es-US" baseline="0" dirty="0" err="1" smtClean="0"/>
              <a:t>alg</a:t>
            </a:r>
            <a:r>
              <a:rPr lang="es-US" baseline="0" dirty="0" smtClean="0"/>
              <a:t> de </a:t>
            </a:r>
            <a:r>
              <a:rPr lang="es-US" baseline="0" dirty="0" err="1" smtClean="0"/>
              <a:t>ap</a:t>
            </a:r>
            <a:r>
              <a:rPr lang="es-US" baseline="0" dirty="0" smtClean="0"/>
              <a:t> de </a:t>
            </a:r>
            <a:r>
              <a:rPr lang="es-US" baseline="0" dirty="0" err="1" smtClean="0"/>
              <a:t>maq</a:t>
            </a:r>
            <a:r>
              <a:rPr lang="es-US" baseline="0" dirty="0" smtClean="0"/>
              <a:t> y modelo de instancia, utilizamos esta misma para evaluar cada una de las olas de la isla de Oahu para poder determinar que el uso de algoritmos de aprendizaje de maquina para </a:t>
            </a:r>
            <a:r>
              <a:rPr lang="es-US" baseline="0" dirty="0" err="1" smtClean="0"/>
              <a:t>pronosticos</a:t>
            </a:r>
            <a:r>
              <a:rPr lang="es-US" baseline="0" dirty="0" smtClean="0"/>
              <a:t> de oleaje es una </a:t>
            </a:r>
            <a:r>
              <a:rPr lang="es-US" baseline="0" dirty="0" err="1" smtClean="0"/>
              <a:t>tecnica</a:t>
            </a:r>
            <a:r>
              <a:rPr lang="es-US" baseline="0" dirty="0" smtClean="0"/>
              <a:t> viable.</a:t>
            </a:r>
          </a:p>
          <a:p>
            <a:endParaRPr lang="es-US" baseline="0" dirty="0" smtClean="0"/>
          </a:p>
          <a:p>
            <a:r>
              <a:rPr lang="es-US" baseline="0" dirty="0" smtClean="0"/>
              <a:t>Para esto lo que hicimos fue para cada ola calcular la </a:t>
            </a:r>
            <a:r>
              <a:rPr lang="es-US" baseline="0" dirty="0" err="1" smtClean="0"/>
              <a:t>correlacion</a:t>
            </a:r>
            <a:r>
              <a:rPr lang="es-US" baseline="0" dirty="0" smtClean="0"/>
              <a:t> y MAE resultante al contrastar los </a:t>
            </a:r>
            <a:r>
              <a:rPr lang="es-US" baseline="0" dirty="0" err="1" smtClean="0"/>
              <a:t>pronosticos</a:t>
            </a:r>
            <a:r>
              <a:rPr lang="es-US" baseline="0" dirty="0" smtClean="0"/>
              <a:t> del sistema WW3 con las observaciones visuales de lo ocurrido en la costa (Que es lo que usan la </a:t>
            </a:r>
            <a:r>
              <a:rPr lang="es-US" baseline="0" dirty="0" err="1" smtClean="0"/>
              <a:t>mayoria</a:t>
            </a:r>
            <a:r>
              <a:rPr lang="es-US" baseline="0" dirty="0" smtClean="0"/>
              <a:t> de los sistemas de pronostico existentes). Y luego hicimos el mismo estudio pero esta vez contrastando los </a:t>
            </a:r>
            <a:r>
              <a:rPr lang="es-US" baseline="0" dirty="0" err="1" smtClean="0"/>
              <a:t>pronosticos</a:t>
            </a:r>
            <a:r>
              <a:rPr lang="es-US" baseline="0" dirty="0" smtClean="0"/>
              <a:t> de nuestro clasificador previamente entrenado contra las observaciones visuales costeras. </a:t>
            </a:r>
          </a:p>
          <a:p>
            <a:endParaRPr lang="es-US" baseline="0" dirty="0" smtClean="0"/>
          </a:p>
          <a:p>
            <a:r>
              <a:rPr lang="es-US" baseline="0" dirty="0" smtClean="0"/>
              <a:t>Como se ven en las tablas , mejoramos en un 7% la </a:t>
            </a:r>
            <a:r>
              <a:rPr lang="es-US" baseline="0" dirty="0" err="1" smtClean="0"/>
              <a:t>correlacion</a:t>
            </a:r>
            <a:r>
              <a:rPr lang="es-US" baseline="0" dirty="0" smtClean="0"/>
              <a:t> y redujimos en 0,53 metros el MAE. Lo que demuestra que el uso de algoritmos de </a:t>
            </a:r>
            <a:r>
              <a:rPr lang="es-US" baseline="0" dirty="0" err="1" smtClean="0"/>
              <a:t>apren</a:t>
            </a:r>
            <a:r>
              <a:rPr lang="es-US" baseline="0" dirty="0" smtClean="0"/>
              <a:t>. De maquina para </a:t>
            </a:r>
            <a:r>
              <a:rPr lang="es-US" baseline="0" dirty="0" err="1" smtClean="0"/>
              <a:t>pronosticos</a:t>
            </a:r>
            <a:r>
              <a:rPr lang="es-US" baseline="0" dirty="0" smtClean="0"/>
              <a:t> es una </a:t>
            </a:r>
            <a:r>
              <a:rPr lang="es-US" baseline="0" dirty="0" err="1" smtClean="0"/>
              <a:t>tecnica</a:t>
            </a:r>
            <a:r>
              <a:rPr lang="es-US" baseline="0" dirty="0" smtClean="0"/>
              <a:t> efectiva y superior.</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38</a:t>
            </a:fld>
            <a:endParaRPr 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latin typeface="+mn-lt"/>
                <a:ea typeface="+mn-ea"/>
                <a:cs typeface="+mn-cs"/>
              </a:rPr>
              <a:t>Con este enfoque logramos demostrar que el uso de algoritmos de aprendizaje de maquina son una herramienta efectiva y viable para realizar pronósticos de oleaje y del comportamiento del mar, mejorando también los resultados e información ofrecidos por modelos matemáticos desarrollados para el mismo fin. Las mejoras detectadas con el uso de Maquinas de soporte vectorial para predicción sobre la utilización del modelo WAVEWATCH fueron contundentes, ofreciendo incrementos de hasta un 50% en la correlación, y una reducción del MAE de hasta un 60% del original. </a:t>
            </a:r>
          </a:p>
          <a:p>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40</a:t>
            </a:fld>
            <a:endParaRPr lang="es-E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42</a:t>
            </a:fld>
            <a:endParaRPr lang="es-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55</a:t>
            </a:fld>
            <a:endParaRPr lang="es-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dirty="0" err="1" smtClean="0"/>
              <a:t>Dividiremos</a:t>
            </a:r>
            <a:r>
              <a:rPr lang="en-US" baseline="0" dirty="0" smtClean="0"/>
              <a:t> la </a:t>
            </a:r>
            <a:r>
              <a:rPr lang="en-US" baseline="0" dirty="0" err="1" smtClean="0"/>
              <a:t>exposicion</a:t>
            </a:r>
            <a:r>
              <a:rPr lang="en-US" baseline="0" dirty="0" smtClean="0"/>
              <a:t> en dos </a:t>
            </a:r>
            <a:r>
              <a:rPr lang="en-US" baseline="0" dirty="0" err="1" smtClean="0"/>
              <a:t>partes</a:t>
            </a:r>
            <a:r>
              <a:rPr lang="en-US" baseline="0" dirty="0" smtClean="0"/>
              <a:t>. En la </a:t>
            </a:r>
            <a:r>
              <a:rPr lang="en-US" baseline="0" dirty="0" err="1" smtClean="0"/>
              <a:t>primera</a:t>
            </a:r>
            <a:r>
              <a:rPr lang="en-US" baseline="0" dirty="0" smtClean="0"/>
              <a:t> les </a:t>
            </a:r>
            <a:r>
              <a:rPr lang="en-US" baseline="0" dirty="0" err="1" smtClean="0"/>
              <a:t>voy</a:t>
            </a:r>
            <a:r>
              <a:rPr lang="en-US" baseline="0" dirty="0" smtClean="0"/>
              <a:t> </a:t>
            </a:r>
            <a:r>
              <a:rPr lang="en-US" baseline="0" dirty="0" err="1" smtClean="0"/>
              <a:t>contar</a:t>
            </a:r>
            <a:r>
              <a:rPr lang="en-US" baseline="0" dirty="0" smtClean="0"/>
              <a:t> la </a:t>
            </a:r>
            <a:r>
              <a:rPr lang="en-US" baseline="0" dirty="0" err="1" smtClean="0"/>
              <a:t>problematica</a:t>
            </a:r>
            <a:r>
              <a:rPr lang="en-US" baseline="0" dirty="0" smtClean="0"/>
              <a:t>, la </a:t>
            </a:r>
            <a:r>
              <a:rPr lang="en-US" baseline="0" dirty="0" err="1" smtClean="0"/>
              <a:t>solucion</a:t>
            </a:r>
            <a:r>
              <a:rPr lang="en-US" baseline="0" dirty="0" smtClean="0"/>
              <a:t> </a:t>
            </a:r>
            <a:r>
              <a:rPr lang="en-US" baseline="0" dirty="0" err="1" smtClean="0"/>
              <a:t>propuesta</a:t>
            </a:r>
            <a:r>
              <a:rPr lang="en-US" baseline="0" dirty="0" smtClean="0"/>
              <a:t> y el </a:t>
            </a:r>
            <a:r>
              <a:rPr lang="en-US" baseline="0" dirty="0" err="1" smtClean="0"/>
              <a:t>caso</a:t>
            </a:r>
            <a:r>
              <a:rPr lang="en-US" baseline="0" dirty="0" smtClean="0"/>
              <a:t> de </a:t>
            </a:r>
            <a:r>
              <a:rPr lang="en-US" baseline="0" dirty="0" err="1" smtClean="0"/>
              <a:t>estudio</a:t>
            </a:r>
            <a:r>
              <a:rPr lang="en-US" baseline="0" dirty="0" smtClean="0"/>
              <a:t>.</a:t>
            </a:r>
          </a:p>
          <a:p>
            <a:endParaRPr lang="en-US" baseline="0" dirty="0" smtClean="0"/>
          </a:p>
          <a:p>
            <a:r>
              <a:rPr lang="en-US" baseline="0" dirty="0" smtClean="0"/>
              <a:t>* </a:t>
            </a:r>
            <a:r>
              <a:rPr lang="en-US" baseline="0" dirty="0" err="1" smtClean="0"/>
              <a:t>Mientras</a:t>
            </a:r>
            <a:r>
              <a:rPr lang="en-US" baseline="0" dirty="0" smtClean="0"/>
              <a:t> </a:t>
            </a:r>
            <a:r>
              <a:rPr lang="en-US" baseline="0" dirty="0" err="1" smtClean="0"/>
              <a:t>que</a:t>
            </a:r>
            <a:r>
              <a:rPr lang="en-US" baseline="0" dirty="0" smtClean="0"/>
              <a:t> maxi les </a:t>
            </a:r>
            <a:r>
              <a:rPr lang="en-US" baseline="0" dirty="0" err="1" smtClean="0"/>
              <a:t>contara</a:t>
            </a:r>
            <a:r>
              <a:rPr lang="en-US" baseline="0" dirty="0" smtClean="0"/>
              <a:t> </a:t>
            </a:r>
            <a:r>
              <a:rPr lang="en-US" baseline="0" dirty="0" err="1" smtClean="0"/>
              <a:t>acerca</a:t>
            </a:r>
            <a:r>
              <a:rPr lang="en-US" baseline="0" dirty="0" smtClean="0"/>
              <a:t> de los </a:t>
            </a:r>
            <a:r>
              <a:rPr lang="en-US" baseline="0" dirty="0" err="1" smtClean="0"/>
              <a:t>resultados</a:t>
            </a:r>
            <a:r>
              <a:rPr lang="en-US" baseline="0" dirty="0" smtClean="0"/>
              <a:t> </a:t>
            </a:r>
            <a:r>
              <a:rPr lang="en-US" baseline="0" dirty="0" err="1" smtClean="0"/>
              <a:t>obtenidos</a:t>
            </a:r>
            <a:r>
              <a:rPr lang="en-US" baseline="0" dirty="0" smtClean="0"/>
              <a:t>; la </a:t>
            </a:r>
            <a:r>
              <a:rPr lang="en-US" baseline="0" dirty="0" err="1" smtClean="0"/>
              <a:t>aplicacion</a:t>
            </a:r>
            <a:r>
              <a:rPr lang="en-US" baseline="0" dirty="0" smtClean="0"/>
              <a:t> </a:t>
            </a:r>
            <a:r>
              <a:rPr lang="en-US" baseline="0" dirty="0" err="1" smtClean="0"/>
              <a:t>desarrollada</a:t>
            </a:r>
            <a:r>
              <a:rPr lang="en-US" baseline="0" dirty="0" smtClean="0"/>
              <a:t> y </a:t>
            </a:r>
            <a:r>
              <a:rPr lang="en-US" baseline="0" dirty="0" err="1" smtClean="0"/>
              <a:t>las</a:t>
            </a:r>
            <a:r>
              <a:rPr lang="en-US" baseline="0" dirty="0" smtClean="0"/>
              <a:t> </a:t>
            </a:r>
            <a:r>
              <a:rPr lang="en-US" baseline="0" dirty="0" err="1" smtClean="0"/>
              <a:t>conclusiones</a:t>
            </a:r>
            <a:r>
              <a:rPr lang="en-US" baseline="0" dirty="0" smtClean="0"/>
              <a:t>.</a:t>
            </a:r>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a:t>
            </a:fld>
            <a:endParaRPr lang="es-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7</a:t>
            </a:fld>
            <a:endParaRPr lang="es-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11</a:t>
            </a:fld>
            <a:endParaRPr lang="es-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AR" dirty="0"/>
          </a:p>
        </p:txBody>
      </p:sp>
      <p:sp>
        <p:nvSpPr>
          <p:cNvPr id="4" name="Slide Number Placeholder 3"/>
          <p:cNvSpPr>
            <a:spLocks noGrp="1"/>
          </p:cNvSpPr>
          <p:nvPr>
            <p:ph type="sldNum" sz="quarter" idx="10"/>
          </p:nvPr>
        </p:nvSpPr>
        <p:spPr/>
        <p:txBody>
          <a:bodyPr/>
          <a:lstStyle/>
          <a:p>
            <a:fld id="{F3996857-7770-4004-BB6B-C8DD969BB821}" type="slidenum">
              <a:rPr lang="es-ES" smtClean="0"/>
              <a:pPr/>
              <a:t>15</a:t>
            </a:fld>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18</a:t>
            </a:fld>
            <a:endParaRPr lang="es-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23</a:t>
            </a:fld>
            <a:endParaRPr lang="es-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30</a:t>
            </a:fld>
            <a:endParaRPr lang="es-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Durante</a:t>
            </a:r>
            <a:r>
              <a:rPr lang="es-US" baseline="0" dirty="0" smtClean="0"/>
              <a:t> la </a:t>
            </a:r>
            <a:r>
              <a:rPr lang="es-US" baseline="0" dirty="0" err="1" smtClean="0"/>
              <a:t>experimentacion</a:t>
            </a:r>
            <a:r>
              <a:rPr lang="es-US" baseline="0" dirty="0" smtClean="0"/>
              <a:t> nos enfocamos en evaluar todas las combinaciones entre algoritmos de aprendizaje de maquina y modelos de instancia mencionados anteriormente con los siguientes objetivos: </a:t>
            </a:r>
          </a:p>
          <a:p>
            <a:pPr marL="228600" indent="-228600">
              <a:buAutoNum type="arabicParenR"/>
            </a:pPr>
            <a:r>
              <a:rPr lang="es-US" baseline="0" dirty="0" smtClean="0"/>
              <a:t>Encontrar la </a:t>
            </a:r>
            <a:r>
              <a:rPr lang="es-US" baseline="0" dirty="0" err="1" smtClean="0"/>
              <a:t>combinacion</a:t>
            </a:r>
            <a:r>
              <a:rPr lang="es-US" baseline="0" dirty="0" smtClean="0"/>
              <a:t> optima entre </a:t>
            </a:r>
            <a:r>
              <a:rPr lang="es-US" baseline="0" dirty="0" err="1" smtClean="0"/>
              <a:t>clasfic</a:t>
            </a:r>
            <a:r>
              <a:rPr lang="es-US" baseline="0" dirty="0" smtClean="0"/>
              <a:t> y </a:t>
            </a:r>
            <a:r>
              <a:rPr lang="es-US" baseline="0" dirty="0" err="1" smtClean="0"/>
              <a:t>mod</a:t>
            </a:r>
            <a:r>
              <a:rPr lang="es-US" baseline="0" dirty="0" smtClean="0"/>
              <a:t> de </a:t>
            </a:r>
            <a:r>
              <a:rPr lang="es-US" baseline="0" dirty="0" err="1" smtClean="0"/>
              <a:t>inst</a:t>
            </a:r>
            <a:r>
              <a:rPr lang="es-US" baseline="0" dirty="0" smtClean="0"/>
              <a:t> que ofrece los mejores resultados en cuanto a dos </a:t>
            </a:r>
            <a:r>
              <a:rPr lang="es-US" baseline="0" dirty="0" err="1" smtClean="0"/>
              <a:t>metricas</a:t>
            </a:r>
            <a:r>
              <a:rPr lang="es-US" baseline="0" dirty="0" smtClean="0"/>
              <a:t> (</a:t>
            </a:r>
            <a:r>
              <a:rPr lang="es-US" baseline="0" dirty="0" err="1" smtClean="0"/>
              <a:t>correlacion</a:t>
            </a:r>
            <a:r>
              <a:rPr lang="es-US" baseline="0" dirty="0" smtClean="0"/>
              <a:t> y MAE ) que se van a explicar mas adelante.</a:t>
            </a:r>
            <a:endParaRPr lang="es-ES" baseline="0" dirty="0" smtClean="0"/>
          </a:p>
          <a:p>
            <a:pPr marL="228600" indent="-228600">
              <a:buAutoNum type="arabicParenR" startAt="2"/>
            </a:pPr>
            <a:r>
              <a:rPr lang="es-US" baseline="0" dirty="0" smtClean="0"/>
              <a:t>Evaluar el clasificador entrenado en 5 olas  alrededor de la isla de </a:t>
            </a:r>
            <a:r>
              <a:rPr lang="es-US" baseline="0" dirty="0" err="1" smtClean="0"/>
              <a:t>oahu</a:t>
            </a:r>
            <a:r>
              <a:rPr lang="es-US" baseline="0" dirty="0" smtClean="0"/>
              <a:t>.</a:t>
            </a:r>
          </a:p>
          <a:p>
            <a:pPr marL="228600" indent="-228600">
              <a:buNone/>
            </a:pPr>
            <a:endParaRPr lang="es-US" baseline="0" dirty="0" smtClean="0"/>
          </a:p>
          <a:p>
            <a:pPr marL="228600" indent="-228600">
              <a:buNone/>
            </a:pPr>
            <a:r>
              <a:rPr lang="es-US" baseline="0" dirty="0" smtClean="0"/>
              <a:t>Todas las pruebas realizadas se llevaron a cabo utilizando WEKA , la cual es una herramienta JAVA para realizar </a:t>
            </a:r>
            <a:r>
              <a:rPr lang="es-US" baseline="0" dirty="0" err="1" smtClean="0"/>
              <a:t>mineria</a:t>
            </a:r>
            <a:r>
              <a:rPr lang="es-US" baseline="0" dirty="0" smtClean="0"/>
              <a:t> de datos, proveyendo entre otras cosas los algoritmos de ap. De maquina utilizados en nuestro estudio. Como ya menciono esteban los algoritmos estudiados </a:t>
            </a:r>
            <a:r>
              <a:rPr lang="es-US" baseline="0" dirty="0" err="1" smtClean="0"/>
              <a:t>fuereon</a:t>
            </a:r>
            <a:r>
              <a:rPr lang="es-US" baseline="0" dirty="0" smtClean="0"/>
              <a:t> (</a:t>
            </a:r>
            <a:r>
              <a:rPr lang="es-AR" sz="800" kern="1200" dirty="0" smtClean="0">
                <a:solidFill>
                  <a:schemeClr val="tx1"/>
                </a:solidFill>
                <a:latin typeface="+mn-lt"/>
                <a:ea typeface="+mn-ea"/>
                <a:cs typeface="+mn-cs"/>
              </a:rPr>
              <a:t>Reg. Lineal, SVM, Redes neuronales, Arboles Modelo</a:t>
            </a:r>
            <a:r>
              <a:rPr lang="es-US" baseline="0" dirty="0" smtClean="0"/>
              <a:t>), y los modelos de instancia fueron los </a:t>
            </a:r>
            <a:r>
              <a:rPr lang="es-US" baseline="0" dirty="0" err="1" smtClean="0"/>
              <a:t>tambien</a:t>
            </a:r>
            <a:r>
              <a:rPr lang="es-US" baseline="0" dirty="0" smtClean="0"/>
              <a:t> descriptos por esteban </a:t>
            </a:r>
            <a:r>
              <a:rPr lang="es-US" baseline="0" dirty="0" err="1" smtClean="0"/>
              <a:t>recien</a:t>
            </a:r>
            <a:r>
              <a:rPr lang="es-US" baseline="0" dirty="0" smtClean="0"/>
              <a:t>.</a:t>
            </a:r>
          </a:p>
          <a:p>
            <a:pPr marL="228600" indent="-228600">
              <a:buNone/>
            </a:pPr>
            <a:endParaRPr lang="es-US" baseline="0" dirty="0" smtClean="0"/>
          </a:p>
          <a:p>
            <a:pPr marL="228600" indent="-228600">
              <a:buNone/>
            </a:pPr>
            <a:r>
              <a:rPr lang="es-US" baseline="0" dirty="0" smtClean="0"/>
              <a:t>Todos los algoritmos utilizados </a:t>
            </a:r>
            <a:r>
              <a:rPr lang="es-US" baseline="0" dirty="0" err="1" smtClean="0"/>
              <a:t>utilizados</a:t>
            </a:r>
            <a:r>
              <a:rPr lang="es-US" baseline="0" dirty="0" smtClean="0"/>
              <a:t> provistos por </a:t>
            </a:r>
            <a:r>
              <a:rPr lang="es-US" baseline="0" dirty="0" err="1" smtClean="0"/>
              <a:t>weka</a:t>
            </a:r>
            <a:r>
              <a:rPr lang="es-US" baseline="0" dirty="0" smtClean="0"/>
              <a:t> son parametrizables. Dado que no </a:t>
            </a:r>
            <a:r>
              <a:rPr lang="es-US" baseline="0" dirty="0" err="1" smtClean="0"/>
              <a:t>esxiste</a:t>
            </a:r>
            <a:r>
              <a:rPr lang="es-US" baseline="0" dirty="0" smtClean="0"/>
              <a:t> una base </a:t>
            </a:r>
            <a:r>
              <a:rPr lang="es-US" baseline="0" dirty="0" err="1" smtClean="0"/>
              <a:t>teorica</a:t>
            </a:r>
            <a:r>
              <a:rPr lang="es-US" baseline="0" dirty="0" smtClean="0"/>
              <a:t> completa para determinar los </a:t>
            </a:r>
            <a:r>
              <a:rPr lang="es-US" baseline="0" dirty="0" err="1" smtClean="0"/>
              <a:t>parametros</a:t>
            </a:r>
            <a:r>
              <a:rPr lang="es-US" baseline="0" dirty="0" smtClean="0"/>
              <a:t> </a:t>
            </a:r>
            <a:r>
              <a:rPr lang="es-US" baseline="0" dirty="0" err="1" smtClean="0"/>
              <a:t>optimos</a:t>
            </a:r>
            <a:r>
              <a:rPr lang="es-US" baseline="0" dirty="0" smtClean="0"/>
              <a:t>,  esta tarea fue realizada a prueba y error. </a:t>
            </a:r>
          </a:p>
          <a:p>
            <a:pPr marL="228600" indent="-228600">
              <a:buNone/>
            </a:pPr>
            <a:r>
              <a:rPr lang="es-US" baseline="0" dirty="0" smtClean="0"/>
              <a:t>Se utilizo </a:t>
            </a:r>
            <a:r>
              <a:rPr lang="es-US" baseline="0" dirty="0" err="1" smtClean="0"/>
              <a:t>validacion</a:t>
            </a:r>
            <a:r>
              <a:rPr lang="es-US" baseline="0" dirty="0" smtClean="0"/>
              <a:t> cruzada para probar cada uno del los algoritmos.</a:t>
            </a:r>
          </a:p>
          <a:p>
            <a:pPr marL="228600" indent="-228600">
              <a:buNone/>
            </a:pPr>
            <a:r>
              <a:rPr lang="es-US" baseline="0" dirty="0" err="1" smtClean="0"/>
              <a:t>Regresion</a:t>
            </a:r>
            <a:r>
              <a:rPr lang="es-US" baseline="0" dirty="0" smtClean="0"/>
              <a:t> lineal: la </a:t>
            </a:r>
            <a:r>
              <a:rPr lang="es-US" baseline="0" dirty="0" err="1" smtClean="0"/>
              <a:t>variacion</a:t>
            </a:r>
            <a:r>
              <a:rPr lang="es-US" baseline="0" dirty="0" smtClean="0"/>
              <a:t> de </a:t>
            </a:r>
            <a:r>
              <a:rPr lang="es-US" baseline="0" dirty="0" err="1" smtClean="0"/>
              <a:t>parametros</a:t>
            </a:r>
            <a:r>
              <a:rPr lang="es-US" baseline="0" dirty="0" smtClean="0"/>
              <a:t> no mostro </a:t>
            </a:r>
            <a:r>
              <a:rPr lang="es-US" baseline="0" dirty="0" err="1" smtClean="0"/>
              <a:t>mejorias</a:t>
            </a:r>
            <a:r>
              <a:rPr lang="es-US" baseline="0" dirty="0" smtClean="0"/>
              <a:t> por lo que lo valores por defecto fueron los utilizados</a:t>
            </a:r>
          </a:p>
          <a:p>
            <a:pPr marL="228600" indent="-228600">
              <a:buNone/>
            </a:pPr>
            <a:r>
              <a:rPr lang="es-US" baseline="0" dirty="0" smtClean="0"/>
              <a:t>Arboles modelo: la </a:t>
            </a:r>
            <a:r>
              <a:rPr lang="es-US" baseline="0" dirty="0" err="1" smtClean="0"/>
              <a:t>utilizacion</a:t>
            </a:r>
            <a:r>
              <a:rPr lang="es-US" baseline="0" dirty="0" smtClean="0"/>
              <a:t> de la </a:t>
            </a:r>
            <a:r>
              <a:rPr lang="es-US" baseline="0" dirty="0" err="1" smtClean="0"/>
              <a:t>opcion</a:t>
            </a:r>
            <a:r>
              <a:rPr lang="es-US" baseline="0" dirty="0" smtClean="0"/>
              <a:t> de poda mejoraba notoriamente el rendimiento, el resto de los </a:t>
            </a:r>
            <a:r>
              <a:rPr lang="es-US" baseline="0" dirty="0" err="1" smtClean="0"/>
              <a:t>parametros</a:t>
            </a:r>
            <a:r>
              <a:rPr lang="es-US" baseline="0" dirty="0" smtClean="0"/>
              <a:t> no fueron influyentes pro lo que se utilizaron sus valores por defecto</a:t>
            </a:r>
          </a:p>
          <a:p>
            <a:pPr marL="228600" indent="-228600">
              <a:buNone/>
            </a:pPr>
            <a:r>
              <a:rPr lang="es-US" baseline="0" dirty="0" smtClean="0"/>
              <a:t>Redes neuronales: se jugo mucho con su </a:t>
            </a:r>
            <a:r>
              <a:rPr lang="es-US" baseline="0" dirty="0" err="1" smtClean="0"/>
              <a:t>topologia</a:t>
            </a:r>
            <a:r>
              <a:rPr lang="es-US" baseline="0" dirty="0" smtClean="0"/>
              <a:t> (capas ocultas, nodos y conexiones). 1 capa oculta de 4 nodos presento los mejores resultados. </a:t>
            </a:r>
            <a:r>
              <a:rPr lang="es-US" baseline="0" dirty="0" err="1" smtClean="0"/>
              <a:t>Ademas</a:t>
            </a:r>
            <a:r>
              <a:rPr lang="es-US" baseline="0" dirty="0" smtClean="0"/>
              <a:t> se utilizo una taza de aprendizaje elevada junto con el </a:t>
            </a:r>
            <a:r>
              <a:rPr lang="es-US" baseline="0" dirty="0" err="1" smtClean="0"/>
              <a:t>parametro</a:t>
            </a:r>
            <a:r>
              <a:rPr lang="es-US" baseline="0" dirty="0" smtClean="0"/>
              <a:t> “</a:t>
            </a:r>
            <a:r>
              <a:rPr lang="es-US" baseline="0" dirty="0" err="1" smtClean="0"/>
              <a:t>decay</a:t>
            </a:r>
            <a:r>
              <a:rPr lang="es-US" baseline="0" dirty="0" smtClean="0"/>
              <a:t>”.</a:t>
            </a:r>
          </a:p>
          <a:p>
            <a:pPr marL="228600" indent="-228600">
              <a:buNone/>
            </a:pPr>
            <a:r>
              <a:rPr lang="es-US" baseline="0" dirty="0" smtClean="0"/>
              <a:t>SVM: el </a:t>
            </a:r>
            <a:r>
              <a:rPr lang="es-US" baseline="0" dirty="0" err="1" smtClean="0"/>
              <a:t>parametro</a:t>
            </a:r>
            <a:r>
              <a:rPr lang="es-US" baseline="0" dirty="0" smtClean="0"/>
              <a:t> mas influyente en este fue el </a:t>
            </a:r>
            <a:r>
              <a:rPr lang="es-US" baseline="0" dirty="0" err="1" smtClean="0"/>
              <a:t>alg</a:t>
            </a:r>
            <a:r>
              <a:rPr lang="es-US" baseline="0" dirty="0" smtClean="0"/>
              <a:t> de la </a:t>
            </a:r>
            <a:r>
              <a:rPr lang="es-US" baseline="0" dirty="0" err="1" smtClean="0"/>
              <a:t>funcion</a:t>
            </a:r>
            <a:r>
              <a:rPr lang="es-US" baseline="0" dirty="0" smtClean="0"/>
              <a:t> de kernel, la que mejores resultados mostro fue la </a:t>
            </a:r>
            <a:r>
              <a:rPr lang="es-US" baseline="0" dirty="0" err="1" smtClean="0"/>
              <a:t>Funcion</a:t>
            </a:r>
            <a:r>
              <a:rPr lang="es-US" baseline="0" dirty="0" smtClean="0"/>
              <a:t> Radial </a:t>
            </a:r>
            <a:r>
              <a:rPr lang="es-US" baseline="0" dirty="0" err="1" smtClean="0"/>
              <a:t>Basica</a:t>
            </a:r>
            <a:r>
              <a:rPr lang="es-US" baseline="0" dirty="0" smtClean="0"/>
              <a:t> (RBF) junto con un valor Gamma apropiado (0,5)</a:t>
            </a:r>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31</a:t>
            </a:fld>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2">
        <a:schemeClr val="bg2"/>
      </p:bgRef>
    </p:bg>
    <p:spTree>
      <p:nvGrpSpPr>
        <p:cNvPr id="1" name=""/>
        <p:cNvGrpSpPr/>
        <p:nvPr/>
      </p:nvGrpSpPr>
      <p:grpSpPr>
        <a:xfrm>
          <a:off x="0" y="0"/>
          <a:ext cx="0" cy="0"/>
          <a:chOff x="0" y="0"/>
          <a:chExt cx="0" cy="0"/>
        </a:xfrm>
      </p:grpSpPr>
      <p:sp>
        <p:nvSpPr>
          <p:cNvPr id="9" name="8 Título"/>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17" name="16 Subtítulo"/>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30" name="29 Marcador de fecha"/>
          <p:cNvSpPr>
            <a:spLocks noGrp="1"/>
          </p:cNvSpPr>
          <p:nvPr>
            <p:ph type="dt" sz="half" idx="10"/>
          </p:nvPr>
        </p:nvSpPr>
        <p:spPr/>
        <p:txBody>
          <a:bodyPr/>
          <a:lstStyle/>
          <a:p>
            <a:fld id="{47C9B81F-C347-4BEF-BFDF-29C42F48304A}" type="datetimeFigureOut">
              <a:rPr lang="en-US" smtClean="0"/>
              <a:pPr/>
              <a:t>8/27/2010</a:t>
            </a:fld>
            <a:endParaRPr lang="en-US"/>
          </a:p>
        </p:txBody>
      </p:sp>
      <p:sp>
        <p:nvSpPr>
          <p:cNvPr id="19" name="18 Marcador de pie de página"/>
          <p:cNvSpPr>
            <a:spLocks noGrp="1"/>
          </p:cNvSpPr>
          <p:nvPr>
            <p:ph type="ftr" sz="quarter" idx="11"/>
          </p:nvPr>
        </p:nvSpPr>
        <p:spPr/>
        <p:txBody>
          <a:bodyPr/>
          <a:lstStyle/>
          <a:p>
            <a:endParaRPr kumimoji="0" lang="en-US"/>
          </a:p>
        </p:txBody>
      </p:sp>
      <p:sp>
        <p:nvSpPr>
          <p:cNvPr id="27" name="26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47C9B81F-C347-4BEF-BFDF-29C42F48304A}" type="datetimeFigureOut">
              <a:rPr lang="en-US" smtClean="0"/>
              <a:pPr/>
              <a:t>8/27/2010</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914401"/>
            <a:ext cx="2057400" cy="5211763"/>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914401"/>
            <a:ext cx="6019800" cy="5211763"/>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47C9B81F-C347-4BEF-BFDF-29C42F48304A}" type="datetimeFigureOut">
              <a:rPr lang="en-US" smtClean="0"/>
              <a:pPr/>
              <a:t>8/27/2010</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47C9B81F-C347-4BEF-BFDF-29C42F48304A}" type="datetimeFigureOut">
              <a:rPr lang="en-US" smtClean="0"/>
              <a:pPr/>
              <a:t>8/27/2010</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2">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47C9B81F-C347-4BEF-BFDF-29C42F48304A}" type="datetimeFigureOut">
              <a:rPr lang="en-US" smtClean="0"/>
              <a:pPr/>
              <a:t>8/27/2010</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47C9B81F-C347-4BEF-BFDF-29C42F48304A}" type="datetimeFigureOut">
              <a:rPr lang="en-US" smtClean="0"/>
              <a:pPr/>
              <a:t>8/27/2010</a:t>
            </a:fld>
            <a:endParaRPr lang="en-US"/>
          </a:p>
        </p:txBody>
      </p:sp>
      <p:sp>
        <p:nvSpPr>
          <p:cNvPr id="6" name="5 Marcador de pie de página"/>
          <p:cNvSpPr>
            <a:spLocks noGrp="1"/>
          </p:cNvSpPr>
          <p:nvPr>
            <p:ph type="ftr" sz="quarter" idx="11"/>
          </p:nvPr>
        </p:nvSpPr>
        <p:spPr/>
        <p:txBody>
          <a:bodyPr/>
          <a:lstStyle/>
          <a:p>
            <a:endParaRPr kumimoji="0" lang="en-US"/>
          </a:p>
        </p:txBody>
      </p:sp>
      <p:sp>
        <p:nvSpPr>
          <p:cNvPr id="7" name="6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tIns="45720" anchor="b"/>
          <a:lstStyle>
            <a:lvl1pPr>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6 Marcador de fecha"/>
          <p:cNvSpPr>
            <a:spLocks noGrp="1"/>
          </p:cNvSpPr>
          <p:nvPr>
            <p:ph type="dt" sz="half" idx="10"/>
          </p:nvPr>
        </p:nvSpPr>
        <p:spPr/>
        <p:txBody>
          <a:bodyPr/>
          <a:lstStyle/>
          <a:p>
            <a:fld id="{47C9B81F-C347-4BEF-BFDF-29C42F48304A}" type="datetimeFigureOut">
              <a:rPr lang="en-US" smtClean="0"/>
              <a:pPr/>
              <a:t>8/27/2010</a:t>
            </a:fld>
            <a:endParaRPr lang="en-US"/>
          </a:p>
        </p:txBody>
      </p:sp>
      <p:sp>
        <p:nvSpPr>
          <p:cNvPr id="8" name="7 Marcador de pie de página"/>
          <p:cNvSpPr>
            <a:spLocks noGrp="1"/>
          </p:cNvSpPr>
          <p:nvPr>
            <p:ph type="ftr" sz="quarter" idx="11"/>
          </p:nvPr>
        </p:nvSpPr>
        <p:spPr/>
        <p:txBody>
          <a:bodyPr/>
          <a:lstStyle/>
          <a:p>
            <a:endParaRPr kumimoji="0" lang="en-US" dirty="0"/>
          </a:p>
        </p:txBody>
      </p:sp>
      <p:sp>
        <p:nvSpPr>
          <p:cNvPr id="9" name="8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p:txBody>
          <a:bodyPr/>
          <a:lstStyle/>
          <a:p>
            <a:fld id="{47C9B81F-C347-4BEF-BFDF-29C42F48304A}" type="datetimeFigureOut">
              <a:rPr lang="en-US" smtClean="0"/>
              <a:pPr/>
              <a:t>8/27/2010</a:t>
            </a:fld>
            <a:endParaRPr lang="en-US"/>
          </a:p>
        </p:txBody>
      </p:sp>
      <p:sp>
        <p:nvSpPr>
          <p:cNvPr id="4" name="3 Marcador de pie de página"/>
          <p:cNvSpPr>
            <a:spLocks noGrp="1"/>
          </p:cNvSpPr>
          <p:nvPr>
            <p:ph type="ftr" sz="quarter" idx="11"/>
          </p:nvPr>
        </p:nvSpPr>
        <p:spPr/>
        <p:txBody>
          <a:bodyPr/>
          <a:lstStyle/>
          <a:p>
            <a:endParaRPr kumimoji="0" lang="en-US"/>
          </a:p>
        </p:txBody>
      </p:sp>
      <p:sp>
        <p:nvSpPr>
          <p:cNvPr id="5" name="4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7C9B81F-C347-4BEF-BFDF-29C42F48304A}" type="datetimeFigureOut">
              <a:rPr lang="en-US" smtClean="0"/>
              <a:pPr/>
              <a:t>8/27/2010</a:t>
            </a:fld>
            <a:endParaRPr lang="en-US"/>
          </a:p>
        </p:txBody>
      </p:sp>
      <p:sp>
        <p:nvSpPr>
          <p:cNvPr id="3" name="2 Marcador de pie de página"/>
          <p:cNvSpPr>
            <a:spLocks noGrp="1"/>
          </p:cNvSpPr>
          <p:nvPr>
            <p:ph type="ftr" sz="quarter" idx="11"/>
          </p:nvPr>
        </p:nvSpPr>
        <p:spPr/>
        <p:txBody>
          <a:bodyPr/>
          <a:lstStyle/>
          <a:p>
            <a:endParaRPr kumimoji="0" lang="en-US"/>
          </a:p>
        </p:txBody>
      </p:sp>
      <p:sp>
        <p:nvSpPr>
          <p:cNvPr id="4" name="3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47C9B81F-C347-4BEF-BFDF-29C42F48304A}" type="datetimeFigureOut">
              <a:rPr lang="en-US" smtClean="0"/>
              <a:pPr/>
              <a:t>8/27/2010</a:t>
            </a:fld>
            <a:endParaRPr lang="en-US"/>
          </a:p>
        </p:txBody>
      </p:sp>
      <p:sp>
        <p:nvSpPr>
          <p:cNvPr id="6" name="5 Marcador de pie de página"/>
          <p:cNvSpPr>
            <a:spLocks noGrp="1"/>
          </p:cNvSpPr>
          <p:nvPr>
            <p:ph type="ftr" sz="quarter" idx="11"/>
          </p:nvPr>
        </p:nvSpPr>
        <p:spPr/>
        <p:txBody>
          <a:bodyPr/>
          <a:lstStyle/>
          <a:p>
            <a:endParaRPr kumimoji="0" lang="en-US"/>
          </a:p>
        </p:txBody>
      </p:sp>
      <p:sp>
        <p:nvSpPr>
          <p:cNvPr id="7" name="6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8 Recortar y redondear rectángulo de esquina sencilla"/>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11 Triángulo rectángulo"/>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1 Título"/>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s-ES" smtClean="0"/>
              <a:t>Haga clic para modificar el estilo de título del patrón</a:t>
            </a:r>
            <a:endParaRPr kumimoji="0" lang="en-US"/>
          </a:p>
        </p:txBody>
      </p:sp>
      <p:sp>
        <p:nvSpPr>
          <p:cNvPr id="4" name="3 Marcador de texto"/>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p:txBody>
          <a:bodyPr/>
          <a:lstStyle/>
          <a:p>
            <a:fld id="{47C9B81F-C347-4BEF-BFDF-29C42F48304A}" type="datetimeFigureOut">
              <a:rPr lang="en-US" smtClean="0"/>
              <a:pPr/>
              <a:t>8/27/2010</a:t>
            </a:fld>
            <a:endParaRPr lang="en-US"/>
          </a:p>
        </p:txBody>
      </p:sp>
      <p:sp>
        <p:nvSpPr>
          <p:cNvPr id="6" name="5 Marcador de pie de página"/>
          <p:cNvSpPr>
            <a:spLocks noGrp="1"/>
          </p:cNvSpPr>
          <p:nvPr>
            <p:ph type="ftr" sz="quarter" idx="11"/>
          </p:nvPr>
        </p:nvSpPr>
        <p:spPr/>
        <p:txBody>
          <a:bodyPr/>
          <a:lstStyle/>
          <a:p>
            <a:endParaRPr kumimoji="0" lang="en-US"/>
          </a:p>
        </p:txBody>
      </p:sp>
      <p:sp>
        <p:nvSpPr>
          <p:cNvPr id="7" name="6 Marcador de número de diapositiva"/>
          <p:cNvSpPr>
            <a:spLocks noGrp="1"/>
          </p:cNvSpPr>
          <p:nvPr>
            <p:ph type="sldNum" sz="quarter" idx="12"/>
          </p:nvPr>
        </p:nvSpPr>
        <p:spPr>
          <a:xfrm>
            <a:off x="8077200" y="6356350"/>
            <a:ext cx="609600" cy="365125"/>
          </a:xfrm>
        </p:spPr>
        <p:txBody>
          <a:bodyPr/>
          <a:lstStyle/>
          <a:p>
            <a:fld id="{042AED99-7FB4-404E-8A97-64753DCE42EC}" type="slidenum">
              <a:rPr kumimoji="0" lang="en-US" smtClean="0"/>
              <a:pPr/>
              <a:t>‹#›</a:t>
            </a:fld>
            <a:endParaRPr kumimoji="0" lang="en-US"/>
          </a:p>
        </p:txBody>
      </p:sp>
      <p:sp>
        <p:nvSpPr>
          <p:cNvPr id="3" name="2 Marcador de posición de imagen"/>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smtClean="0"/>
              <a:t>Haga clic en el icono para agregar una imagen</a:t>
            </a:r>
            <a:endParaRPr kumimoji="0" lang="en-US" dirty="0"/>
          </a:p>
        </p:txBody>
      </p:sp>
      <p:sp>
        <p:nvSpPr>
          <p:cNvPr id="10" name="9 Forma libre"/>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10 Forma libre"/>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6 Forma libre"/>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7 Forma libre"/>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8 Marcador de título"/>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s-ES" smtClean="0"/>
              <a:t>Haga clic para modificar el estilo de título del patrón</a:t>
            </a:r>
            <a:endParaRPr kumimoji="0" lang="en-US"/>
          </a:p>
        </p:txBody>
      </p:sp>
      <p:sp>
        <p:nvSpPr>
          <p:cNvPr id="30" name="29 Marcador de texto"/>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0" name="9 Marcador de fecha"/>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7C9B81F-C347-4BEF-BFDF-29C42F48304A}" type="datetimeFigureOut">
              <a:rPr lang="en-US" smtClean="0"/>
              <a:pPr/>
              <a:t>8/27/2010</a:t>
            </a:fld>
            <a:endParaRPr lang="en-US" dirty="0">
              <a:solidFill>
                <a:schemeClr val="tx2">
                  <a:shade val="90000"/>
                </a:schemeClr>
              </a:solidFill>
            </a:endParaRPr>
          </a:p>
        </p:txBody>
      </p:sp>
      <p:sp>
        <p:nvSpPr>
          <p:cNvPr id="22" name="21 Marcador de pie de página"/>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gn="l" eaLnBrk="1" latinLnBrk="0" hangingPunct="1"/>
            <a:endParaRPr kumimoji="0" lang="en-US" dirty="0">
              <a:solidFill>
                <a:schemeClr val="tx2">
                  <a:shade val="90000"/>
                </a:schemeClr>
              </a:solidFill>
            </a:endParaRPr>
          </a:p>
        </p:txBody>
      </p:sp>
      <p:sp>
        <p:nvSpPr>
          <p:cNvPr id="18" name="17 Marcador de número de diapositiva"/>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42AED99-7FB4-404E-8A97-64753DCE42EC}" type="slidenum">
              <a:rPr kumimoji="0" lang="en-US" smtClean="0"/>
              <a:pPr/>
              <a:t>‹#›</a:t>
            </a:fld>
            <a:endParaRPr kumimoji="0" lang="en-US" dirty="0">
              <a:solidFill>
                <a:schemeClr val="tx2">
                  <a:shade val="90000"/>
                </a:schemeClr>
              </a:solidFill>
            </a:endParaRPr>
          </a:p>
        </p:txBody>
      </p:sp>
      <p:grpSp>
        <p:nvGrpSpPr>
          <p:cNvPr id="2" name="1 Grupo"/>
          <p:cNvGrpSpPr/>
          <p:nvPr/>
        </p:nvGrpSpPr>
        <p:grpSpPr>
          <a:xfrm>
            <a:off x="-19017" y="202408"/>
            <a:ext cx="9180548" cy="649224"/>
            <a:chOff x="-19045" y="216550"/>
            <a:chExt cx="9180548" cy="649224"/>
          </a:xfrm>
        </p:grpSpPr>
        <p:sp>
          <p:nvSpPr>
            <p:cNvPr id="12" name="11 Forma libre"/>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12 Forma libre"/>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png"/><Relationship Id="rId4" Type="http://schemas.openxmlformats.org/officeDocument/2006/relationships/package" Target="../embeddings/Microsoft_Office_Excel_Worksheet1.xlsx"/></Relationships>
</file>

<file path=ppt/slides/_rels/slide3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4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ideo" Target="file:///C:\Users\esteban\Desktop\forecastGlobal.avi"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Surf-Forecaster</a:t>
            </a:r>
            <a:endParaRPr lang="es-AR" dirty="0"/>
          </a:p>
        </p:txBody>
      </p:sp>
      <p:sp>
        <p:nvSpPr>
          <p:cNvPr id="3" name="Subtitle 2"/>
          <p:cNvSpPr>
            <a:spLocks noGrp="1"/>
          </p:cNvSpPr>
          <p:nvPr>
            <p:ph type="subTitle" idx="1"/>
          </p:nvPr>
        </p:nvSpPr>
        <p:spPr/>
        <p:txBody>
          <a:bodyPr>
            <a:normAutofit/>
          </a:bodyPr>
          <a:lstStyle/>
          <a:p>
            <a:r>
              <a:rPr lang="en-US" dirty="0" smtClean="0">
                <a:latin typeface="+mj-lt"/>
              </a:rPr>
              <a:t>“</a:t>
            </a:r>
            <a:r>
              <a:rPr lang="es-ES_tradnl" dirty="0" smtClean="0">
                <a:latin typeface="+mj-lt"/>
              </a:rPr>
              <a:t>Un enfoque para predicción del oleaje basado en análisis de regresión con técnicas de aprendizaje supervisado</a:t>
            </a:r>
            <a:r>
              <a:rPr lang="en-US" dirty="0" smtClean="0">
                <a:latin typeface="+mj-lt"/>
              </a:rPr>
              <a:t>”</a:t>
            </a:r>
            <a:endParaRPr lang="es-AR" dirty="0">
              <a:latin typeface="+mj-lt"/>
            </a:endParaRPr>
          </a:p>
        </p:txBody>
      </p:sp>
      <p:sp>
        <p:nvSpPr>
          <p:cNvPr id="4" name="TextBox 3"/>
          <p:cNvSpPr txBox="1"/>
          <p:nvPr/>
        </p:nvSpPr>
        <p:spPr>
          <a:xfrm>
            <a:off x="5469851" y="5137864"/>
            <a:ext cx="2816925" cy="1446550"/>
          </a:xfrm>
          <a:prstGeom prst="rect">
            <a:avLst/>
          </a:prstGeom>
          <a:noFill/>
        </p:spPr>
        <p:txBody>
          <a:bodyPr wrap="none" rtlCol="0">
            <a:spAutoFit/>
          </a:bodyPr>
          <a:lstStyle/>
          <a:p>
            <a:pPr algn="ctr"/>
            <a:r>
              <a:rPr lang="en-US" sz="2400" dirty="0" err="1" smtClean="0">
                <a:latin typeface="+mj-lt"/>
              </a:rPr>
              <a:t>Maximiliano</a:t>
            </a:r>
            <a:r>
              <a:rPr lang="en-US" sz="2400" dirty="0" smtClean="0">
                <a:latin typeface="+mj-lt"/>
              </a:rPr>
              <a:t> Paolucci</a:t>
            </a:r>
          </a:p>
          <a:p>
            <a:pPr algn="r"/>
            <a:r>
              <a:rPr lang="en-US" sz="2400" dirty="0" smtClean="0">
                <a:latin typeface="+mj-lt"/>
              </a:rPr>
              <a:t>Esteban Wagner</a:t>
            </a:r>
          </a:p>
          <a:p>
            <a:pPr algn="ctr"/>
            <a:endParaRPr lang="en-US" sz="2000" dirty="0" smtClean="0">
              <a:latin typeface="+mj-lt"/>
            </a:endParaRPr>
          </a:p>
          <a:p>
            <a:pPr algn="ctr"/>
            <a:endParaRPr lang="en-US" sz="2000" dirty="0" smtClean="0">
              <a:latin typeface="+mj-lt"/>
            </a:endParaRPr>
          </a:p>
        </p:txBody>
      </p:sp>
    </p:spTree>
  </p:cSld>
  <p:clrMapOvr>
    <a:masterClrMapping/>
  </p:clrMapOvr>
  <p:transition advTm="137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Problemática</a:t>
            </a:r>
            <a:r>
              <a:rPr lang="en-US" dirty="0" smtClean="0"/>
              <a:t> (3)</a:t>
            </a:r>
            <a:endParaRPr lang="es-AR" dirty="0"/>
          </a:p>
        </p:txBody>
      </p:sp>
      <p:sp>
        <p:nvSpPr>
          <p:cNvPr id="3" name="Content Placeholder 2"/>
          <p:cNvSpPr>
            <a:spLocks noGrp="1"/>
          </p:cNvSpPr>
          <p:nvPr>
            <p:ph idx="1"/>
          </p:nvPr>
        </p:nvSpPr>
        <p:spPr/>
        <p:txBody>
          <a:bodyPr/>
          <a:lstStyle/>
          <a:p>
            <a:r>
              <a:rPr lang="en-US" dirty="0" err="1" smtClean="0"/>
              <a:t>Modelos</a:t>
            </a:r>
            <a:r>
              <a:rPr lang="en-US" dirty="0" smtClean="0"/>
              <a:t> de </a:t>
            </a:r>
            <a:r>
              <a:rPr lang="en-US" dirty="0" err="1" smtClean="0"/>
              <a:t>prediccion</a:t>
            </a:r>
            <a:r>
              <a:rPr lang="en-US" dirty="0" smtClean="0"/>
              <a:t> </a:t>
            </a:r>
            <a:r>
              <a:rPr lang="en-US" dirty="0" err="1" smtClean="0"/>
              <a:t>cerca</a:t>
            </a:r>
            <a:r>
              <a:rPr lang="en-US" dirty="0" smtClean="0"/>
              <a:t> de la </a:t>
            </a:r>
            <a:r>
              <a:rPr lang="en-US" dirty="0" err="1" smtClean="0"/>
              <a:t>costa</a:t>
            </a:r>
            <a:endParaRPr lang="es-AR" dirty="0"/>
          </a:p>
        </p:txBody>
      </p:sp>
      <p:pic>
        <p:nvPicPr>
          <p:cNvPr id="4" name="Picture 3"/>
          <p:cNvPicPr>
            <a:picLocks noChangeAspect="1" noChangeArrowheads="1"/>
          </p:cNvPicPr>
          <p:nvPr/>
        </p:nvPicPr>
        <p:blipFill>
          <a:blip r:embed="rId2" cstate="print"/>
          <a:srcRect/>
          <a:stretch>
            <a:fillRect/>
          </a:stretch>
        </p:blipFill>
        <p:spPr bwMode="auto">
          <a:xfrm>
            <a:off x="4929190" y="2500306"/>
            <a:ext cx="3929090" cy="3468438"/>
          </a:xfrm>
          <a:prstGeom prst="rect">
            <a:avLst/>
          </a:prstGeom>
          <a:noFill/>
          <a:ln w="9525">
            <a:noFill/>
            <a:miter lim="800000"/>
            <a:headEnd/>
            <a:tailEnd/>
          </a:ln>
        </p:spPr>
      </p:pic>
      <p:sp>
        <p:nvSpPr>
          <p:cNvPr id="8" name="TextBox 7"/>
          <p:cNvSpPr txBox="1"/>
          <p:nvPr/>
        </p:nvSpPr>
        <p:spPr>
          <a:xfrm>
            <a:off x="71406" y="2857496"/>
            <a:ext cx="5000087" cy="2923877"/>
          </a:xfrm>
          <a:prstGeom prst="rect">
            <a:avLst/>
          </a:prstGeom>
          <a:noFill/>
        </p:spPr>
        <p:txBody>
          <a:bodyPr wrap="square" rtlCol="0">
            <a:spAutoFit/>
          </a:bodyPr>
          <a:lstStyle/>
          <a:p>
            <a:pPr>
              <a:buClr>
                <a:schemeClr val="accent2"/>
              </a:buClr>
              <a:buFont typeface="Arial" pitchFamily="34" charset="0"/>
              <a:buChar char="•"/>
            </a:pPr>
            <a:r>
              <a:rPr lang="en-US" sz="2300" dirty="0" err="1" smtClean="0">
                <a:latin typeface="+mj-lt"/>
              </a:rPr>
              <a:t>Refinan</a:t>
            </a:r>
            <a:r>
              <a:rPr lang="en-US" sz="2300" dirty="0" smtClean="0">
                <a:latin typeface="+mj-lt"/>
              </a:rPr>
              <a:t> </a:t>
            </a:r>
            <a:r>
              <a:rPr lang="en-US" sz="2300" dirty="0" err="1" smtClean="0">
                <a:latin typeface="+mj-lt"/>
              </a:rPr>
              <a:t>las</a:t>
            </a:r>
            <a:r>
              <a:rPr lang="en-US" sz="2300" dirty="0" smtClean="0">
                <a:latin typeface="+mj-lt"/>
              </a:rPr>
              <a:t> </a:t>
            </a:r>
            <a:r>
              <a:rPr lang="en-US" sz="2300" dirty="0" err="1" smtClean="0">
                <a:latin typeface="+mj-lt"/>
              </a:rPr>
              <a:t>predicciones</a:t>
            </a:r>
            <a:r>
              <a:rPr lang="en-US" sz="2300" dirty="0" smtClean="0">
                <a:latin typeface="+mj-lt"/>
              </a:rPr>
              <a:t> del </a:t>
            </a:r>
            <a:r>
              <a:rPr lang="en-US" sz="2300" dirty="0" err="1" smtClean="0">
                <a:latin typeface="+mj-lt"/>
              </a:rPr>
              <a:t>modelo</a:t>
            </a:r>
            <a:r>
              <a:rPr lang="en-US" sz="2300" dirty="0" smtClean="0">
                <a:latin typeface="+mj-lt"/>
              </a:rPr>
              <a:t> </a:t>
            </a:r>
            <a:r>
              <a:rPr lang="en-US" sz="2300" dirty="0" err="1" smtClean="0">
                <a:latin typeface="+mj-lt"/>
              </a:rPr>
              <a:t>WaveWatch</a:t>
            </a:r>
            <a:endParaRPr lang="en-US" sz="2300" dirty="0" smtClean="0">
              <a:latin typeface="+mj-lt"/>
            </a:endParaRPr>
          </a:p>
          <a:p>
            <a:pPr>
              <a:buFont typeface="Arial" pitchFamily="34" charset="0"/>
              <a:buChar char="•"/>
            </a:pPr>
            <a:endParaRPr lang="en-US" sz="2300" dirty="0" smtClean="0">
              <a:latin typeface="+mj-lt"/>
            </a:endParaRPr>
          </a:p>
          <a:p>
            <a:pPr>
              <a:buClr>
                <a:schemeClr val="accent2"/>
              </a:buClr>
              <a:buFont typeface="Arial" pitchFamily="34" charset="0"/>
              <a:buChar char="•"/>
            </a:pPr>
            <a:r>
              <a:rPr lang="en-US" sz="2300" dirty="0" err="1" smtClean="0">
                <a:latin typeface="+mj-lt"/>
              </a:rPr>
              <a:t>Costosos</a:t>
            </a:r>
            <a:r>
              <a:rPr lang="en-US" sz="2300" dirty="0" smtClean="0">
                <a:latin typeface="+mj-lt"/>
              </a:rPr>
              <a:t> de </a:t>
            </a:r>
            <a:r>
              <a:rPr lang="en-US" sz="2300" dirty="0" err="1" smtClean="0">
                <a:latin typeface="+mj-lt"/>
              </a:rPr>
              <a:t>Implementar</a:t>
            </a:r>
            <a:r>
              <a:rPr lang="en-US" sz="2300" dirty="0" smtClean="0">
                <a:latin typeface="+mj-lt"/>
              </a:rPr>
              <a:t>:</a:t>
            </a:r>
          </a:p>
          <a:p>
            <a:pPr>
              <a:buFont typeface="Arial" pitchFamily="34" charset="0"/>
              <a:buChar char="•"/>
            </a:pPr>
            <a:endParaRPr lang="en-US" sz="2300" dirty="0" smtClean="0">
              <a:latin typeface="+mj-lt"/>
            </a:endParaRPr>
          </a:p>
          <a:p>
            <a:pPr lvl="3">
              <a:buClr>
                <a:schemeClr val="accent1"/>
              </a:buClr>
              <a:buFont typeface="Arial" pitchFamily="34" charset="0"/>
              <a:buChar char="•"/>
            </a:pPr>
            <a:r>
              <a:rPr lang="en-US" sz="2300" dirty="0" err="1" smtClean="0">
                <a:latin typeface="+mj-lt"/>
              </a:rPr>
              <a:t>Datos</a:t>
            </a:r>
            <a:r>
              <a:rPr lang="en-US" sz="2300" dirty="0" smtClean="0">
                <a:latin typeface="+mj-lt"/>
              </a:rPr>
              <a:t> de </a:t>
            </a:r>
            <a:r>
              <a:rPr lang="en-US" sz="2300" dirty="0" err="1" smtClean="0">
                <a:latin typeface="+mj-lt"/>
              </a:rPr>
              <a:t>batimetría</a:t>
            </a:r>
            <a:endParaRPr lang="en-US" sz="2300" dirty="0" smtClean="0">
              <a:latin typeface="+mj-lt"/>
            </a:endParaRPr>
          </a:p>
          <a:p>
            <a:pPr lvl="3">
              <a:buClr>
                <a:schemeClr val="accent1"/>
              </a:buClr>
              <a:buFont typeface="Arial" pitchFamily="34" charset="0"/>
              <a:buChar char="•"/>
            </a:pPr>
            <a:endParaRPr lang="en-US" sz="2300" dirty="0" smtClean="0">
              <a:latin typeface="+mj-lt"/>
            </a:endParaRPr>
          </a:p>
          <a:p>
            <a:pPr lvl="3">
              <a:buClr>
                <a:schemeClr val="accent1"/>
              </a:buClr>
              <a:buFont typeface="Arial" pitchFamily="34" charset="0"/>
              <a:buChar char="•"/>
            </a:pPr>
            <a:r>
              <a:rPr lang="en-US" sz="2300" dirty="0" err="1" smtClean="0">
                <a:latin typeface="+mj-lt"/>
              </a:rPr>
              <a:t>Parametrización</a:t>
            </a:r>
            <a:r>
              <a:rPr lang="en-US" sz="2300" dirty="0" smtClean="0">
                <a:latin typeface="+mj-lt"/>
              </a:rPr>
              <a: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solidFill>
                  <a:schemeClr val="accent2">
                    <a:lumMod val="75000"/>
                  </a:schemeClr>
                </a:solidFill>
                <a:latin typeface="+mj-lt"/>
              </a:rPr>
              <a:t>Aprendizaje</a:t>
            </a:r>
            <a:r>
              <a:rPr lang="en-US" dirty="0" smtClean="0">
                <a:solidFill>
                  <a:schemeClr val="accent2">
                    <a:lumMod val="75000"/>
                  </a:schemeClr>
                </a:solidFill>
                <a:latin typeface="+mj-lt"/>
              </a:rPr>
              <a:t> de </a:t>
            </a:r>
            <a:r>
              <a:rPr lang="en-US" dirty="0" err="1" smtClean="0">
                <a:solidFill>
                  <a:schemeClr val="accent2">
                    <a:lumMod val="75000"/>
                  </a:schemeClr>
                </a:solidFill>
                <a:latin typeface="+mj-lt"/>
              </a:rPr>
              <a:t>máquina</a:t>
            </a:r>
            <a:endParaRPr lang="en-US" dirty="0" smtClean="0">
              <a:solidFill>
                <a:schemeClr val="accent2">
                  <a:lumMod val="75000"/>
                </a:schemeClr>
              </a:solidFill>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(1)</a:t>
            </a:r>
            <a:endParaRPr lang="es-AR" dirty="0"/>
          </a:p>
        </p:txBody>
      </p:sp>
      <p:sp>
        <p:nvSpPr>
          <p:cNvPr id="3" name="Content Placeholder 2"/>
          <p:cNvSpPr>
            <a:spLocks noGrp="1"/>
          </p:cNvSpPr>
          <p:nvPr>
            <p:ph idx="1"/>
          </p:nvPr>
        </p:nvSpPr>
        <p:spPr/>
        <p:txBody>
          <a:bodyPr/>
          <a:lstStyle/>
          <a:p>
            <a:endParaRPr lang="en-US" dirty="0" smtClean="0"/>
          </a:p>
          <a:p>
            <a:pPr algn="just"/>
            <a:r>
              <a:rPr lang="en-US" sz="2400" dirty="0" smtClean="0">
                <a:latin typeface="+mj-lt"/>
              </a:rPr>
              <a:t>“ El </a:t>
            </a:r>
            <a:r>
              <a:rPr lang="en-US" sz="2400" dirty="0" err="1" smtClean="0">
                <a:latin typeface="+mj-lt"/>
              </a:rPr>
              <a:t>estudio</a:t>
            </a:r>
            <a:r>
              <a:rPr lang="en-US" sz="2400" dirty="0" smtClean="0">
                <a:latin typeface="+mj-lt"/>
              </a:rPr>
              <a:t> de </a:t>
            </a:r>
            <a:r>
              <a:rPr lang="en-US" sz="2400" dirty="0" err="1" smtClean="0">
                <a:latin typeface="+mj-lt"/>
              </a:rPr>
              <a:t>algoritmos</a:t>
            </a:r>
            <a:r>
              <a:rPr lang="en-US" sz="2400" dirty="0" smtClean="0">
                <a:latin typeface="+mj-lt"/>
              </a:rPr>
              <a:t>  </a:t>
            </a:r>
            <a:r>
              <a:rPr lang="en-US" sz="2400" dirty="0" err="1" smtClean="0">
                <a:latin typeface="+mj-lt"/>
              </a:rPr>
              <a:t>computacionales</a:t>
            </a:r>
            <a:r>
              <a:rPr lang="en-US" sz="2400" dirty="0" smtClean="0">
                <a:latin typeface="+mj-lt"/>
              </a:rPr>
              <a:t> </a:t>
            </a:r>
            <a:r>
              <a:rPr lang="en-US" sz="2400" dirty="0" err="1" smtClean="0">
                <a:latin typeface="+mj-lt"/>
              </a:rPr>
              <a:t>que</a:t>
            </a:r>
            <a:r>
              <a:rPr lang="en-US" sz="2400" dirty="0" smtClean="0">
                <a:latin typeface="+mj-lt"/>
              </a:rPr>
              <a:t> </a:t>
            </a:r>
            <a:r>
              <a:rPr lang="en-US" sz="2400" dirty="0" err="1" smtClean="0">
                <a:latin typeface="+mj-lt"/>
              </a:rPr>
              <a:t>mejoran</a:t>
            </a:r>
            <a:r>
              <a:rPr lang="en-US" sz="2400" dirty="0" smtClean="0">
                <a:latin typeface="+mj-lt"/>
              </a:rPr>
              <a:t> </a:t>
            </a:r>
            <a:r>
              <a:rPr lang="en-US" sz="2400" dirty="0" err="1" smtClean="0">
                <a:latin typeface="+mj-lt"/>
              </a:rPr>
              <a:t>automáticamente</a:t>
            </a:r>
            <a:r>
              <a:rPr lang="en-US" sz="2400" dirty="0" smtClean="0">
                <a:latin typeface="+mj-lt"/>
              </a:rPr>
              <a:t> a </a:t>
            </a:r>
            <a:r>
              <a:rPr lang="en-US" sz="2400" dirty="0" err="1" smtClean="0">
                <a:latin typeface="+mj-lt"/>
              </a:rPr>
              <a:t>partir</a:t>
            </a:r>
            <a:r>
              <a:rPr lang="en-US" sz="2400" dirty="0" smtClean="0">
                <a:latin typeface="+mj-lt"/>
              </a:rPr>
              <a:t> de la </a:t>
            </a:r>
            <a:r>
              <a:rPr lang="en-US" sz="2400" dirty="0" err="1" smtClean="0">
                <a:latin typeface="+mj-lt"/>
              </a:rPr>
              <a:t>experiencia</a:t>
            </a:r>
            <a:r>
              <a:rPr lang="en-US" sz="2400" dirty="0" smtClean="0">
                <a:latin typeface="+mj-lt"/>
              </a:rPr>
              <a:t> ” – </a:t>
            </a:r>
            <a:r>
              <a:rPr lang="en-US" sz="2400" dirty="0" err="1" smtClean="0">
                <a:latin typeface="+mj-lt"/>
              </a:rPr>
              <a:t>T.Mitchell</a:t>
            </a:r>
            <a:endParaRPr lang="en-US" sz="2400" dirty="0" smtClean="0">
              <a:latin typeface="+mj-lt"/>
            </a:endParaRPr>
          </a:p>
          <a:p>
            <a:endParaRPr lang="es-AR" dirty="0"/>
          </a:p>
        </p:txBody>
      </p:sp>
      <p:pic>
        <p:nvPicPr>
          <p:cNvPr id="5" name="Picture 2" descr="Robot Car"/>
          <p:cNvPicPr>
            <a:picLocks noChangeAspect="1" noChangeArrowheads="1"/>
          </p:cNvPicPr>
          <p:nvPr/>
        </p:nvPicPr>
        <p:blipFill>
          <a:blip r:embed="rId2" cstate="print"/>
          <a:srcRect/>
          <a:stretch>
            <a:fillRect/>
          </a:stretch>
        </p:blipFill>
        <p:spPr bwMode="auto">
          <a:xfrm>
            <a:off x="2786050" y="3929066"/>
            <a:ext cx="3500462" cy="262534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(2)</a:t>
            </a:r>
            <a:endParaRPr lang="es-AR" dirty="0"/>
          </a:p>
        </p:txBody>
      </p:sp>
      <p:sp>
        <p:nvSpPr>
          <p:cNvPr id="3" name="Content Placeholder 2"/>
          <p:cNvSpPr>
            <a:spLocks noGrp="1"/>
          </p:cNvSpPr>
          <p:nvPr>
            <p:ph idx="1"/>
          </p:nvPr>
        </p:nvSpPr>
        <p:spPr/>
        <p:txBody>
          <a:bodyPr/>
          <a:lstStyle/>
          <a:p>
            <a:r>
              <a:rPr lang="en-US" dirty="0" err="1" smtClean="0"/>
              <a:t>Aprendizaje</a:t>
            </a:r>
            <a:r>
              <a:rPr lang="en-US" dirty="0" smtClean="0"/>
              <a:t> </a:t>
            </a:r>
            <a:r>
              <a:rPr lang="en-US" dirty="0" err="1" smtClean="0"/>
              <a:t>Supervisado</a:t>
            </a:r>
            <a:endParaRPr lang="es-AR" dirty="0"/>
          </a:p>
        </p:txBody>
      </p:sp>
      <p:graphicFrame>
        <p:nvGraphicFramePr>
          <p:cNvPr id="4" name="Table 3"/>
          <p:cNvGraphicFramePr>
            <a:graphicFrameLocks noGrp="1"/>
          </p:cNvGraphicFramePr>
          <p:nvPr/>
        </p:nvGraphicFramePr>
        <p:xfrm>
          <a:off x="138172" y="3400426"/>
          <a:ext cx="4219514" cy="2100276"/>
        </p:xfrm>
        <a:graphic>
          <a:graphicData uri="http://schemas.openxmlformats.org/drawingml/2006/table">
            <a:tbl>
              <a:tblPr firstRow="1" bandRow="1">
                <a:tableStyleId>{5C22544A-7EE6-4342-B048-85BDC9FD1C3A}</a:tableStyleId>
              </a:tblPr>
              <a:tblGrid>
                <a:gridCol w="857492"/>
                <a:gridCol w="1000132"/>
                <a:gridCol w="904240"/>
                <a:gridCol w="728825"/>
                <a:gridCol w="728825"/>
              </a:tblGrid>
              <a:tr h="410769">
                <a:tc gridSpan="4">
                  <a:txBody>
                    <a:bodyPr/>
                    <a:lstStyle/>
                    <a:p>
                      <a:r>
                        <a:rPr lang="en-US" sz="1200" dirty="0" err="1" smtClean="0">
                          <a:latin typeface="+mj-lt"/>
                        </a:rPr>
                        <a:t>Atributos</a:t>
                      </a:r>
                      <a:r>
                        <a:rPr lang="en-US" sz="1200" dirty="0" smtClean="0">
                          <a:latin typeface="+mj-lt"/>
                        </a:rPr>
                        <a:t> del Estado</a:t>
                      </a:r>
                      <a:r>
                        <a:rPr lang="en-US" sz="1200" baseline="0" dirty="0" smtClean="0">
                          <a:latin typeface="+mj-lt"/>
                        </a:rPr>
                        <a:t> del </a:t>
                      </a:r>
                      <a:r>
                        <a:rPr lang="en-US" sz="1200" baseline="0" dirty="0" err="1" smtClean="0">
                          <a:latin typeface="+mj-lt"/>
                        </a:rPr>
                        <a:t>Clima</a:t>
                      </a:r>
                      <a:r>
                        <a:rPr lang="en-US" sz="1200" baseline="0" dirty="0" smtClean="0">
                          <a:latin typeface="+mj-lt"/>
                        </a:rPr>
                        <a:t> Campo de Golf</a:t>
                      </a:r>
                      <a:endParaRPr lang="es-AR" sz="1200" dirty="0">
                        <a:latin typeface="+mj-lt"/>
                      </a:endParaRPr>
                    </a:p>
                  </a:txBody>
                  <a:tcPr/>
                </a:tc>
                <a:tc hMerge="1">
                  <a:txBody>
                    <a:bodyPr/>
                    <a:lstStyle/>
                    <a:p>
                      <a:endParaRPr lang="es-AR" sz="1200" dirty="0">
                        <a:latin typeface="+mj-lt"/>
                      </a:endParaRPr>
                    </a:p>
                  </a:txBody>
                  <a:tcPr/>
                </a:tc>
                <a:tc hMerge="1">
                  <a:txBody>
                    <a:bodyPr/>
                    <a:lstStyle/>
                    <a:p>
                      <a:endParaRPr lang="es-AR" sz="1200" dirty="0">
                        <a:latin typeface="+mj-lt"/>
                      </a:endParaRPr>
                    </a:p>
                  </a:txBody>
                  <a:tcPr/>
                </a:tc>
                <a:tc hMerge="1">
                  <a:txBody>
                    <a:bodyPr/>
                    <a:lstStyle/>
                    <a:p>
                      <a:endParaRPr lang="es-AR" sz="1200" dirty="0">
                        <a:latin typeface="+mj-lt"/>
                      </a:endParaRPr>
                    </a:p>
                  </a:txBody>
                  <a:tcPr/>
                </a:tc>
                <a:tc>
                  <a:txBody>
                    <a:bodyPr/>
                    <a:lstStyle/>
                    <a:p>
                      <a:r>
                        <a:rPr lang="en-US" sz="1200" dirty="0" err="1" smtClean="0">
                          <a:latin typeface="+mj-lt"/>
                        </a:rPr>
                        <a:t>Atrib</a:t>
                      </a:r>
                      <a:r>
                        <a:rPr lang="en-US" sz="1200" dirty="0" smtClean="0">
                          <a:latin typeface="+mj-lt"/>
                        </a:rPr>
                        <a:t> de </a:t>
                      </a:r>
                      <a:r>
                        <a:rPr lang="en-US" sz="1200" dirty="0" err="1" smtClean="0">
                          <a:latin typeface="+mj-lt"/>
                        </a:rPr>
                        <a:t>Clase</a:t>
                      </a:r>
                      <a:endParaRPr lang="en-US" sz="1200" dirty="0" smtClean="0">
                        <a:latin typeface="+mj-lt"/>
                      </a:endParaRPr>
                    </a:p>
                  </a:txBody>
                  <a:tcPr>
                    <a:solidFill>
                      <a:srgbClr val="E6AF00"/>
                    </a:solidFill>
                  </a:tcPr>
                </a:tc>
              </a:tr>
              <a:tr h="410769">
                <a:tc>
                  <a:txBody>
                    <a:bodyPr/>
                    <a:lstStyle/>
                    <a:p>
                      <a:r>
                        <a:rPr lang="en-US" sz="1200" dirty="0" err="1" smtClean="0">
                          <a:latin typeface="+mj-lt"/>
                        </a:rPr>
                        <a:t>Cielo</a:t>
                      </a:r>
                      <a:endParaRPr lang="es-AR" sz="1200" dirty="0">
                        <a:latin typeface="+mj-lt"/>
                      </a:endParaRPr>
                    </a:p>
                  </a:txBody>
                  <a:tcPr>
                    <a:solidFill>
                      <a:schemeClr val="accent2"/>
                    </a:solidFill>
                  </a:tcPr>
                </a:tc>
                <a:tc>
                  <a:txBody>
                    <a:bodyPr/>
                    <a:lstStyle/>
                    <a:p>
                      <a:r>
                        <a:rPr lang="en-US" sz="1200" dirty="0" err="1" smtClean="0">
                          <a:latin typeface="+mj-lt"/>
                        </a:rPr>
                        <a:t>Viento</a:t>
                      </a:r>
                      <a:r>
                        <a:rPr lang="en-US" sz="1200" dirty="0" smtClean="0">
                          <a:latin typeface="+mj-lt"/>
                        </a:rPr>
                        <a:t>(Dir)</a:t>
                      </a:r>
                      <a:endParaRPr lang="es-AR" sz="1200" dirty="0">
                        <a:latin typeface="+mj-lt"/>
                      </a:endParaRPr>
                    </a:p>
                  </a:txBody>
                  <a:tcPr>
                    <a:solidFill>
                      <a:schemeClr val="accent2"/>
                    </a:solidFill>
                  </a:tcPr>
                </a:tc>
                <a:tc>
                  <a:txBody>
                    <a:bodyPr/>
                    <a:lstStyle/>
                    <a:p>
                      <a:r>
                        <a:rPr lang="en-US" sz="1200" dirty="0" err="1" smtClean="0">
                          <a:latin typeface="+mj-lt"/>
                        </a:rPr>
                        <a:t>Viento</a:t>
                      </a:r>
                      <a:r>
                        <a:rPr lang="en-US" sz="1200" dirty="0" smtClean="0">
                          <a:latin typeface="+mj-lt"/>
                        </a:rPr>
                        <a:t>(</a:t>
                      </a:r>
                      <a:r>
                        <a:rPr lang="en-US" sz="1200" dirty="0" err="1" smtClean="0">
                          <a:latin typeface="+mj-lt"/>
                        </a:rPr>
                        <a:t>Vel</a:t>
                      </a:r>
                      <a:r>
                        <a:rPr lang="en-US" sz="1200" dirty="0" smtClean="0">
                          <a:latin typeface="+mj-lt"/>
                        </a:rPr>
                        <a:t>)</a:t>
                      </a:r>
                      <a:endParaRPr lang="es-AR" sz="1200" dirty="0">
                        <a:latin typeface="+mj-lt"/>
                      </a:endParaRPr>
                    </a:p>
                  </a:txBody>
                  <a:tcPr>
                    <a:solidFill>
                      <a:schemeClr val="accent2"/>
                    </a:solidFill>
                  </a:tcPr>
                </a:tc>
                <a:tc>
                  <a:txBody>
                    <a:bodyPr/>
                    <a:lstStyle/>
                    <a:p>
                      <a:r>
                        <a:rPr lang="en-US" sz="1200" dirty="0" err="1" smtClean="0">
                          <a:latin typeface="+mj-lt"/>
                        </a:rPr>
                        <a:t>Lluvia</a:t>
                      </a:r>
                      <a:endParaRPr lang="es-AR" sz="1200" dirty="0">
                        <a:latin typeface="+mj-lt"/>
                      </a:endParaRPr>
                    </a:p>
                  </a:txBody>
                  <a:tcPr>
                    <a:solidFill>
                      <a:schemeClr val="accent2"/>
                    </a:solidFill>
                  </a:tcPr>
                </a:tc>
                <a:tc>
                  <a:txBody>
                    <a:bodyPr/>
                    <a:lstStyle/>
                    <a:p>
                      <a:r>
                        <a:rPr lang="en-US" sz="1200" dirty="0" err="1" smtClean="0">
                          <a:latin typeface="+mj-lt"/>
                        </a:rPr>
                        <a:t>Jugar</a:t>
                      </a:r>
                      <a:endParaRPr lang="en-US" sz="1200" dirty="0" smtClean="0">
                        <a:latin typeface="+mj-lt"/>
                      </a:endParaRPr>
                    </a:p>
                  </a:txBody>
                  <a:tcPr>
                    <a:solidFill>
                      <a:srgbClr val="E6AF00"/>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8 </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Si</a:t>
                      </a:r>
                      <a:endParaRPr lang="es-AR" sz="1100" dirty="0">
                        <a:latin typeface="+mj-lt"/>
                      </a:endParaRPr>
                    </a:p>
                  </a:txBody>
                  <a:tcPr>
                    <a:solidFill>
                      <a:srgbClr val="FFCC66"/>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25</a:t>
                      </a:r>
                      <a:endParaRPr lang="es-AR" sz="1100" dirty="0">
                        <a:latin typeface="+mj-lt"/>
                      </a:endParaRPr>
                    </a:p>
                  </a:txBody>
                  <a:tcPr/>
                </a:tc>
                <a:tc>
                  <a:txBody>
                    <a:bodyPr/>
                    <a:lstStyle/>
                    <a:p>
                      <a:r>
                        <a:rPr lang="en-US" sz="1100" dirty="0" err="1" smtClean="0">
                          <a:latin typeface="+mj-lt"/>
                        </a:rPr>
                        <a:t>Intensa</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r h="410769">
                <a:tc>
                  <a:txBody>
                    <a:bodyPr/>
                    <a:lstStyle/>
                    <a:p>
                      <a:r>
                        <a:rPr lang="en-US" sz="1100" dirty="0" err="1" smtClean="0">
                          <a:latin typeface="+mj-lt"/>
                        </a:rPr>
                        <a:t>Despejado</a:t>
                      </a:r>
                      <a:endParaRPr lang="es-AR" sz="1100" dirty="0">
                        <a:latin typeface="+mj-lt"/>
                      </a:endParaRPr>
                    </a:p>
                  </a:txBody>
                  <a:tcPr/>
                </a:tc>
                <a:tc>
                  <a:txBody>
                    <a:bodyPr/>
                    <a:lstStyle/>
                    <a:p>
                      <a:r>
                        <a:rPr lang="en-US" sz="1100" dirty="0" smtClean="0">
                          <a:latin typeface="+mj-lt"/>
                        </a:rPr>
                        <a:t>Sur</a:t>
                      </a:r>
                      <a:endParaRPr lang="es-AR" sz="1100" dirty="0">
                        <a:latin typeface="+mj-lt"/>
                      </a:endParaRPr>
                    </a:p>
                  </a:txBody>
                  <a:tcPr/>
                </a:tc>
                <a:tc>
                  <a:txBody>
                    <a:bodyPr/>
                    <a:lstStyle/>
                    <a:p>
                      <a:r>
                        <a:rPr lang="en-US" sz="1100" dirty="0" smtClean="0">
                          <a:latin typeface="+mj-lt"/>
                        </a:rPr>
                        <a:t>50</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bl>
          </a:graphicData>
        </a:graphic>
      </p:graphicFrame>
      <p:sp>
        <p:nvSpPr>
          <p:cNvPr id="5" name="Rectangle 4"/>
          <p:cNvSpPr/>
          <p:nvPr/>
        </p:nvSpPr>
        <p:spPr>
          <a:xfrm>
            <a:off x="5214942" y="3429000"/>
            <a:ext cx="1571636" cy="192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Álgoritmo</a:t>
            </a:r>
            <a:r>
              <a:rPr lang="en-US" dirty="0" smtClean="0">
                <a:latin typeface="+mj-lt"/>
              </a:rPr>
              <a:t> de </a:t>
            </a:r>
            <a:r>
              <a:rPr lang="en-US" dirty="0" err="1" smtClean="0">
                <a:latin typeface="+mj-lt"/>
              </a:rPr>
              <a:t>Aprendizaje</a:t>
            </a:r>
            <a:r>
              <a:rPr lang="en-US" dirty="0" smtClean="0">
                <a:latin typeface="+mj-lt"/>
              </a:rPr>
              <a:t> de </a:t>
            </a:r>
            <a:r>
              <a:rPr lang="en-US" dirty="0" err="1" smtClean="0">
                <a:latin typeface="+mj-lt"/>
              </a:rPr>
              <a:t>Máquina</a:t>
            </a:r>
            <a:endParaRPr lang="es-AR" dirty="0">
              <a:latin typeface="+mj-lt"/>
            </a:endParaRPr>
          </a:p>
        </p:txBody>
      </p:sp>
      <p:sp>
        <p:nvSpPr>
          <p:cNvPr id="6" name="Rectangle 5"/>
          <p:cNvSpPr/>
          <p:nvPr/>
        </p:nvSpPr>
        <p:spPr>
          <a:xfrm>
            <a:off x="7572396" y="3429000"/>
            <a:ext cx="1428760" cy="192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sp>
        <p:nvSpPr>
          <p:cNvPr id="7" name="Right Arrow 6"/>
          <p:cNvSpPr/>
          <p:nvPr/>
        </p:nvSpPr>
        <p:spPr>
          <a:xfrm>
            <a:off x="4500562" y="4286256"/>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Right Arrow 7"/>
          <p:cNvSpPr/>
          <p:nvPr/>
        </p:nvSpPr>
        <p:spPr>
          <a:xfrm>
            <a:off x="6929454" y="4214818"/>
            <a:ext cx="571504"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(3)</a:t>
            </a:r>
            <a:endParaRPr lang="es-AR" dirty="0"/>
          </a:p>
        </p:txBody>
      </p:sp>
      <p:sp>
        <p:nvSpPr>
          <p:cNvPr id="3" name="Content Placeholder 2"/>
          <p:cNvSpPr>
            <a:spLocks noGrp="1"/>
          </p:cNvSpPr>
          <p:nvPr>
            <p:ph idx="1"/>
          </p:nvPr>
        </p:nvSpPr>
        <p:spPr/>
        <p:txBody>
          <a:bodyPr/>
          <a:lstStyle/>
          <a:p>
            <a:r>
              <a:rPr lang="en-US" dirty="0" err="1" smtClean="0"/>
              <a:t>Utilización</a:t>
            </a:r>
            <a:endParaRPr lang="es-AR" dirty="0"/>
          </a:p>
        </p:txBody>
      </p:sp>
      <p:sp>
        <p:nvSpPr>
          <p:cNvPr id="4" name="Rectangle 3"/>
          <p:cNvSpPr/>
          <p:nvPr/>
        </p:nvSpPr>
        <p:spPr>
          <a:xfrm>
            <a:off x="4357686" y="3357562"/>
            <a:ext cx="1857388" cy="178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graphicFrame>
        <p:nvGraphicFramePr>
          <p:cNvPr id="5" name="Table 4"/>
          <p:cNvGraphicFramePr>
            <a:graphicFrameLocks noGrp="1"/>
          </p:cNvGraphicFramePr>
          <p:nvPr/>
        </p:nvGraphicFramePr>
        <p:xfrm>
          <a:off x="307439" y="3357562"/>
          <a:ext cx="3050115" cy="1785952"/>
        </p:xfrm>
        <a:graphic>
          <a:graphicData uri="http://schemas.openxmlformats.org/drawingml/2006/table">
            <a:tbl>
              <a:tblPr firstRow="1" bandRow="1">
                <a:tableStyleId>{5C22544A-7EE6-4342-B048-85BDC9FD1C3A}</a:tableStyleId>
              </a:tblPr>
              <a:tblGrid>
                <a:gridCol w="903516"/>
                <a:gridCol w="740851"/>
                <a:gridCol w="740851"/>
                <a:gridCol w="664897"/>
              </a:tblGrid>
              <a:tr h="446488">
                <a:tc>
                  <a:txBody>
                    <a:bodyPr/>
                    <a:lstStyle/>
                    <a:p>
                      <a:pPr algn="just"/>
                      <a:r>
                        <a:rPr lang="en-US" sz="1200" dirty="0" err="1" smtClean="0">
                          <a:latin typeface="+mj-lt"/>
                        </a:rPr>
                        <a:t>Cielo</a:t>
                      </a:r>
                      <a:endParaRPr lang="es-AR" sz="1200" dirty="0">
                        <a:latin typeface="+mj-lt"/>
                      </a:endParaRPr>
                    </a:p>
                  </a:txBody>
                  <a:tcPr/>
                </a:tc>
                <a:tc>
                  <a:txBody>
                    <a:bodyPr/>
                    <a:lstStyle/>
                    <a:p>
                      <a:pPr algn="just"/>
                      <a:r>
                        <a:rPr lang="en-US" sz="1200" dirty="0" err="1" smtClean="0">
                          <a:latin typeface="+mj-lt"/>
                        </a:rPr>
                        <a:t>Viento</a:t>
                      </a:r>
                      <a:endParaRPr lang="es-AR" sz="1200" dirty="0">
                        <a:latin typeface="+mj-lt"/>
                      </a:endParaRPr>
                    </a:p>
                  </a:txBody>
                  <a:tcPr/>
                </a:tc>
                <a:tc>
                  <a:txBody>
                    <a:bodyPr/>
                    <a:lstStyle/>
                    <a:p>
                      <a:pPr algn="just"/>
                      <a:r>
                        <a:rPr lang="en-US" sz="1200" dirty="0" err="1" smtClean="0">
                          <a:latin typeface="+mj-lt"/>
                        </a:rPr>
                        <a:t>Viento</a:t>
                      </a:r>
                      <a:endParaRPr lang="es-AR" sz="1200" dirty="0">
                        <a:latin typeface="+mj-lt"/>
                      </a:endParaRPr>
                    </a:p>
                  </a:txBody>
                  <a:tcPr/>
                </a:tc>
                <a:tc>
                  <a:txBody>
                    <a:bodyPr/>
                    <a:lstStyle/>
                    <a:p>
                      <a:pPr algn="just"/>
                      <a:r>
                        <a:rPr lang="en-US" sz="1200" dirty="0" err="1" smtClean="0">
                          <a:latin typeface="+mj-lt"/>
                        </a:rPr>
                        <a:t>Lluvia</a:t>
                      </a:r>
                      <a:endParaRPr lang="es-AR" sz="1200" dirty="0">
                        <a:latin typeface="+mj-lt"/>
                      </a:endParaRPr>
                    </a:p>
                  </a:txBody>
                  <a:tcPr/>
                </a:tc>
              </a:tr>
              <a:tr h="446488">
                <a:tc>
                  <a:txBody>
                    <a:bodyPr/>
                    <a:lstStyle/>
                    <a:p>
                      <a:pPr algn="just"/>
                      <a:r>
                        <a:rPr lang="en-US" sz="1100" dirty="0" err="1" smtClean="0">
                          <a:latin typeface="+mj-lt"/>
                        </a:rPr>
                        <a:t>Nublado</a:t>
                      </a:r>
                      <a:endParaRPr lang="es-AR" sz="1100" dirty="0">
                        <a:latin typeface="+mj-lt"/>
                      </a:endParaRPr>
                    </a:p>
                  </a:txBody>
                  <a:tcPr/>
                </a:tc>
                <a:tc>
                  <a:txBody>
                    <a:bodyPr/>
                    <a:lstStyle/>
                    <a:p>
                      <a:pPr algn="just"/>
                      <a:r>
                        <a:rPr lang="en-US" sz="1100" dirty="0" err="1" smtClean="0">
                          <a:latin typeface="+mj-lt"/>
                        </a:rPr>
                        <a:t>Oeste</a:t>
                      </a:r>
                      <a:endParaRPr lang="es-AR" sz="1100" dirty="0">
                        <a:latin typeface="+mj-lt"/>
                      </a:endParaRPr>
                    </a:p>
                  </a:txBody>
                  <a:tcPr/>
                </a:tc>
                <a:tc>
                  <a:txBody>
                    <a:bodyPr/>
                    <a:lstStyle/>
                    <a:p>
                      <a:pPr algn="just"/>
                      <a:r>
                        <a:rPr lang="en-US" sz="1100" dirty="0" smtClean="0">
                          <a:latin typeface="+mj-lt"/>
                        </a:rPr>
                        <a:t>8 </a:t>
                      </a:r>
                      <a:endParaRPr lang="es-AR" sz="1100" dirty="0">
                        <a:latin typeface="+mj-lt"/>
                      </a:endParaRPr>
                    </a:p>
                  </a:txBody>
                  <a:tcPr/>
                </a:tc>
                <a:tc>
                  <a:txBody>
                    <a:bodyPr/>
                    <a:lstStyle/>
                    <a:p>
                      <a:pPr algn="just"/>
                      <a:r>
                        <a:rPr lang="en-US" sz="1100" dirty="0" smtClean="0">
                          <a:latin typeface="+mj-lt"/>
                        </a:rPr>
                        <a:t>NO</a:t>
                      </a:r>
                      <a:endParaRPr lang="es-AR" sz="1100" dirty="0">
                        <a:latin typeface="+mj-lt"/>
                      </a:endParaRPr>
                    </a:p>
                  </a:txBody>
                  <a:tcPr/>
                </a:tc>
              </a:tr>
              <a:tr h="446488">
                <a:tc>
                  <a:txBody>
                    <a:bodyPr/>
                    <a:lstStyle/>
                    <a:p>
                      <a:pPr algn="just"/>
                      <a:r>
                        <a:rPr lang="en-US" sz="1100" dirty="0" err="1" smtClean="0">
                          <a:latin typeface="+mj-lt"/>
                        </a:rPr>
                        <a:t>Nublado</a:t>
                      </a:r>
                      <a:endParaRPr lang="es-AR" sz="1100" dirty="0">
                        <a:latin typeface="+mj-lt"/>
                      </a:endParaRPr>
                    </a:p>
                  </a:txBody>
                  <a:tcPr/>
                </a:tc>
                <a:tc>
                  <a:txBody>
                    <a:bodyPr/>
                    <a:lstStyle/>
                    <a:p>
                      <a:pPr algn="just"/>
                      <a:r>
                        <a:rPr lang="en-US" sz="1100" dirty="0" err="1" smtClean="0">
                          <a:latin typeface="+mj-lt"/>
                        </a:rPr>
                        <a:t>Oeste</a:t>
                      </a:r>
                      <a:endParaRPr lang="es-AR" sz="1100" dirty="0">
                        <a:latin typeface="+mj-lt"/>
                      </a:endParaRPr>
                    </a:p>
                  </a:txBody>
                  <a:tcPr/>
                </a:tc>
                <a:tc>
                  <a:txBody>
                    <a:bodyPr/>
                    <a:lstStyle/>
                    <a:p>
                      <a:pPr algn="just"/>
                      <a:r>
                        <a:rPr lang="en-US" sz="1100" dirty="0" smtClean="0">
                          <a:latin typeface="+mj-lt"/>
                        </a:rPr>
                        <a:t>25</a:t>
                      </a:r>
                      <a:endParaRPr lang="es-AR" sz="1100" dirty="0">
                        <a:latin typeface="+mj-lt"/>
                      </a:endParaRPr>
                    </a:p>
                  </a:txBody>
                  <a:tcPr/>
                </a:tc>
                <a:tc>
                  <a:txBody>
                    <a:bodyPr/>
                    <a:lstStyle/>
                    <a:p>
                      <a:pPr algn="just"/>
                      <a:r>
                        <a:rPr lang="en-US" sz="1100" dirty="0" err="1" smtClean="0">
                          <a:latin typeface="+mj-lt"/>
                        </a:rPr>
                        <a:t>Intensa</a:t>
                      </a:r>
                      <a:endParaRPr lang="es-AR" sz="1100" dirty="0">
                        <a:latin typeface="+mj-lt"/>
                      </a:endParaRPr>
                    </a:p>
                  </a:txBody>
                  <a:tcPr/>
                </a:tc>
              </a:tr>
              <a:tr h="446488">
                <a:tc>
                  <a:txBody>
                    <a:bodyPr/>
                    <a:lstStyle/>
                    <a:p>
                      <a:pPr algn="just"/>
                      <a:r>
                        <a:rPr lang="en-US" sz="1100" dirty="0" err="1" smtClean="0">
                          <a:latin typeface="+mj-lt"/>
                        </a:rPr>
                        <a:t>Despejado</a:t>
                      </a:r>
                      <a:endParaRPr lang="es-AR" sz="1100" dirty="0">
                        <a:latin typeface="+mj-lt"/>
                      </a:endParaRPr>
                    </a:p>
                  </a:txBody>
                  <a:tcPr/>
                </a:tc>
                <a:tc>
                  <a:txBody>
                    <a:bodyPr/>
                    <a:lstStyle/>
                    <a:p>
                      <a:pPr algn="just"/>
                      <a:r>
                        <a:rPr lang="en-US" sz="1100" dirty="0" smtClean="0">
                          <a:latin typeface="+mj-lt"/>
                        </a:rPr>
                        <a:t>Sur</a:t>
                      </a:r>
                      <a:endParaRPr lang="es-AR" sz="1100" dirty="0">
                        <a:latin typeface="+mj-lt"/>
                      </a:endParaRPr>
                    </a:p>
                  </a:txBody>
                  <a:tcPr/>
                </a:tc>
                <a:tc>
                  <a:txBody>
                    <a:bodyPr/>
                    <a:lstStyle/>
                    <a:p>
                      <a:pPr algn="just"/>
                      <a:r>
                        <a:rPr lang="en-US" sz="1100" dirty="0" smtClean="0">
                          <a:latin typeface="+mj-lt"/>
                        </a:rPr>
                        <a:t>50</a:t>
                      </a:r>
                      <a:endParaRPr lang="es-AR" sz="1100" dirty="0">
                        <a:latin typeface="+mj-lt"/>
                      </a:endParaRPr>
                    </a:p>
                  </a:txBody>
                  <a:tcPr/>
                </a:tc>
                <a:tc>
                  <a:txBody>
                    <a:bodyPr/>
                    <a:lstStyle/>
                    <a:p>
                      <a:pPr algn="just"/>
                      <a:r>
                        <a:rPr lang="en-US" sz="1100" dirty="0" smtClean="0">
                          <a:latin typeface="+mj-lt"/>
                        </a:rPr>
                        <a:t>NO</a:t>
                      </a:r>
                      <a:endParaRPr lang="es-AR" sz="1100" dirty="0">
                        <a:latin typeface="+mj-lt"/>
                      </a:endParaRPr>
                    </a:p>
                  </a:txBody>
                  <a:tcPr/>
                </a:tc>
              </a:tr>
            </a:tbl>
          </a:graphicData>
        </a:graphic>
      </p:graphicFrame>
      <p:graphicFrame>
        <p:nvGraphicFramePr>
          <p:cNvPr id="6" name="Table 5"/>
          <p:cNvGraphicFramePr>
            <a:graphicFrameLocks noGrp="1"/>
          </p:cNvGraphicFramePr>
          <p:nvPr/>
        </p:nvGraphicFramePr>
        <p:xfrm>
          <a:off x="7286644" y="3357562"/>
          <a:ext cx="1357322" cy="1785952"/>
        </p:xfrm>
        <a:graphic>
          <a:graphicData uri="http://schemas.openxmlformats.org/drawingml/2006/table">
            <a:tbl>
              <a:tblPr firstRow="1" bandRow="1">
                <a:tableStyleId>{5C22544A-7EE6-4342-B048-85BDC9FD1C3A}</a:tableStyleId>
              </a:tblPr>
              <a:tblGrid>
                <a:gridCol w="1357322"/>
              </a:tblGrid>
              <a:tr h="446488">
                <a:tc>
                  <a:txBody>
                    <a:bodyPr/>
                    <a:lstStyle/>
                    <a:p>
                      <a:pPr algn="ctr"/>
                      <a:r>
                        <a:rPr lang="en-US" dirty="0" err="1" smtClean="0">
                          <a:latin typeface="+mj-lt"/>
                        </a:rPr>
                        <a:t>Clasificación</a:t>
                      </a:r>
                      <a:endParaRPr lang="es-AR" dirty="0">
                        <a:latin typeface="+mj-lt"/>
                      </a:endParaRPr>
                    </a:p>
                  </a:txBody>
                  <a:tcPr>
                    <a:solidFill>
                      <a:schemeClr val="accent4">
                        <a:lumMod val="75000"/>
                      </a:schemeClr>
                    </a:solidFill>
                  </a:tcPr>
                </a:tc>
              </a:tr>
              <a:tr h="446488">
                <a:tc>
                  <a:txBody>
                    <a:bodyPr/>
                    <a:lstStyle/>
                    <a:p>
                      <a:pPr algn="ctr"/>
                      <a:r>
                        <a:rPr lang="en-US" dirty="0" smtClean="0">
                          <a:latin typeface="+mj-lt"/>
                        </a:rPr>
                        <a:t>Si</a:t>
                      </a:r>
                      <a:endParaRPr lang="es-AR" dirty="0">
                        <a:latin typeface="+mj-lt"/>
                      </a:endParaRPr>
                    </a:p>
                  </a:txBody>
                  <a:tcPr/>
                </a:tc>
              </a:tr>
              <a:tr h="446488">
                <a:tc>
                  <a:txBody>
                    <a:bodyPr/>
                    <a:lstStyle/>
                    <a:p>
                      <a:pPr algn="ctr"/>
                      <a:r>
                        <a:rPr lang="en-US" dirty="0" smtClean="0">
                          <a:latin typeface="+mj-lt"/>
                        </a:rPr>
                        <a:t>No</a:t>
                      </a:r>
                      <a:endParaRPr lang="es-AR" dirty="0">
                        <a:latin typeface="+mj-lt"/>
                      </a:endParaRPr>
                    </a:p>
                  </a:txBody>
                  <a:tcPr/>
                </a:tc>
              </a:tr>
              <a:tr h="446488">
                <a:tc>
                  <a:txBody>
                    <a:bodyPr/>
                    <a:lstStyle/>
                    <a:p>
                      <a:pPr algn="ctr"/>
                      <a:r>
                        <a:rPr lang="en-US" dirty="0" smtClean="0">
                          <a:latin typeface="+mj-lt"/>
                        </a:rPr>
                        <a:t>Si</a:t>
                      </a:r>
                      <a:endParaRPr lang="es-AR" dirty="0">
                        <a:latin typeface="+mj-lt"/>
                      </a:endParaRPr>
                    </a:p>
                  </a:txBody>
                  <a:tcPr/>
                </a:tc>
              </a:tr>
            </a:tbl>
          </a:graphicData>
        </a:graphic>
      </p:graphicFrame>
      <p:grpSp>
        <p:nvGrpSpPr>
          <p:cNvPr id="7" name="Group 6"/>
          <p:cNvGrpSpPr/>
          <p:nvPr/>
        </p:nvGrpSpPr>
        <p:grpSpPr>
          <a:xfrm>
            <a:off x="3571868" y="3929066"/>
            <a:ext cx="642942" cy="1000132"/>
            <a:chOff x="3571868" y="3929066"/>
            <a:chExt cx="642942" cy="1000132"/>
          </a:xfrm>
        </p:grpSpPr>
        <p:sp>
          <p:nvSpPr>
            <p:cNvPr id="8" name="Right Arrow 7"/>
            <p:cNvSpPr/>
            <p:nvPr/>
          </p:nvSpPr>
          <p:spPr>
            <a:xfrm>
              <a:off x="3571868" y="3929066"/>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ight Arrow 8"/>
            <p:cNvSpPr/>
            <p:nvPr/>
          </p:nvSpPr>
          <p:spPr>
            <a:xfrm>
              <a:off x="3571868" y="4357694"/>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Right Arrow 9"/>
            <p:cNvSpPr/>
            <p:nvPr/>
          </p:nvSpPr>
          <p:spPr>
            <a:xfrm>
              <a:off x="3571868" y="4786322"/>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1" name="Group 10"/>
          <p:cNvGrpSpPr/>
          <p:nvPr/>
        </p:nvGrpSpPr>
        <p:grpSpPr>
          <a:xfrm>
            <a:off x="6357950" y="3929066"/>
            <a:ext cx="642942" cy="1000132"/>
            <a:chOff x="3571868" y="3929066"/>
            <a:chExt cx="642942" cy="1000132"/>
          </a:xfrm>
        </p:grpSpPr>
        <p:sp>
          <p:nvSpPr>
            <p:cNvPr id="12" name="Right Arrow 11"/>
            <p:cNvSpPr/>
            <p:nvPr/>
          </p:nvSpPr>
          <p:spPr>
            <a:xfrm>
              <a:off x="3571868" y="3929066"/>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Right Arrow 12"/>
            <p:cNvSpPr/>
            <p:nvPr/>
          </p:nvSpPr>
          <p:spPr>
            <a:xfrm>
              <a:off x="3571868" y="4357694"/>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Right Arrow 13"/>
            <p:cNvSpPr/>
            <p:nvPr/>
          </p:nvSpPr>
          <p:spPr>
            <a:xfrm>
              <a:off x="3571868" y="4786322"/>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(4)</a:t>
            </a:r>
            <a:endParaRPr lang="es-AR" dirty="0"/>
          </a:p>
        </p:txBody>
      </p:sp>
      <p:sp>
        <p:nvSpPr>
          <p:cNvPr id="3" name="Content Placeholder 2"/>
          <p:cNvSpPr>
            <a:spLocks noGrp="1"/>
          </p:cNvSpPr>
          <p:nvPr>
            <p:ph idx="1"/>
          </p:nvPr>
        </p:nvSpPr>
        <p:spPr/>
        <p:txBody>
          <a:bodyPr/>
          <a:lstStyle/>
          <a:p>
            <a:endParaRPr lang="en-US" dirty="0" smtClean="0"/>
          </a:p>
          <a:p>
            <a:endParaRPr lang="es-AR" dirty="0"/>
          </a:p>
        </p:txBody>
      </p:sp>
      <p:sp>
        <p:nvSpPr>
          <p:cNvPr id="5" name="Oval 4"/>
          <p:cNvSpPr/>
          <p:nvPr/>
        </p:nvSpPr>
        <p:spPr>
          <a:xfrm>
            <a:off x="3143240" y="2285992"/>
            <a:ext cx="2428892" cy="857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Aprendizaje</a:t>
            </a:r>
            <a:r>
              <a:rPr lang="en-US" dirty="0" smtClean="0"/>
              <a:t> </a:t>
            </a:r>
            <a:r>
              <a:rPr lang="en-US" dirty="0" err="1" smtClean="0"/>
              <a:t>Supervisado</a:t>
            </a:r>
            <a:endParaRPr lang="es-AR" dirty="0"/>
          </a:p>
        </p:txBody>
      </p:sp>
      <p:sp>
        <p:nvSpPr>
          <p:cNvPr id="6" name="Oval 5"/>
          <p:cNvSpPr/>
          <p:nvPr/>
        </p:nvSpPr>
        <p:spPr>
          <a:xfrm>
            <a:off x="1071538" y="3357562"/>
            <a:ext cx="2428892" cy="785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Clasificación</a:t>
            </a:r>
            <a:endParaRPr lang="es-AR" dirty="0"/>
          </a:p>
        </p:txBody>
      </p:sp>
      <p:sp>
        <p:nvSpPr>
          <p:cNvPr id="7" name="Oval 6"/>
          <p:cNvSpPr/>
          <p:nvPr/>
        </p:nvSpPr>
        <p:spPr>
          <a:xfrm>
            <a:off x="5572132" y="3357562"/>
            <a:ext cx="2143140" cy="857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Regresión</a:t>
            </a:r>
            <a:endParaRPr lang="es-AR" dirty="0"/>
          </a:p>
        </p:txBody>
      </p:sp>
      <p:cxnSp>
        <p:nvCxnSpPr>
          <p:cNvPr id="11" name="Straight Connector 10"/>
          <p:cNvCxnSpPr>
            <a:stCxn id="5" idx="4"/>
            <a:endCxn id="6" idx="0"/>
          </p:cNvCxnSpPr>
          <p:nvPr/>
        </p:nvCxnSpPr>
        <p:spPr>
          <a:xfrm rot="5400000">
            <a:off x="3214678" y="2214554"/>
            <a:ext cx="214314" cy="2071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4"/>
            <a:endCxn id="7" idx="0"/>
          </p:cNvCxnSpPr>
          <p:nvPr/>
        </p:nvCxnSpPr>
        <p:spPr>
          <a:xfrm rot="16200000" flipH="1">
            <a:off x="5393537" y="2107397"/>
            <a:ext cx="214314" cy="2286016"/>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8" name="Table 27"/>
          <p:cNvGraphicFramePr>
            <a:graphicFrameLocks noGrp="1"/>
          </p:cNvGraphicFramePr>
          <p:nvPr/>
        </p:nvGraphicFramePr>
        <p:xfrm>
          <a:off x="356922" y="4500570"/>
          <a:ext cx="3929326" cy="1643076"/>
        </p:xfrm>
        <a:graphic>
          <a:graphicData uri="http://schemas.openxmlformats.org/drawingml/2006/table">
            <a:tbl>
              <a:tblPr firstRow="1" bandRow="1">
                <a:tableStyleId>{5C22544A-7EE6-4342-B048-85BDC9FD1C3A}</a:tableStyleId>
              </a:tblPr>
              <a:tblGrid>
                <a:gridCol w="881475"/>
                <a:gridCol w="833273"/>
                <a:gridCol w="857256"/>
                <a:gridCol w="636529"/>
                <a:gridCol w="720793"/>
              </a:tblGrid>
              <a:tr h="410769">
                <a:tc>
                  <a:txBody>
                    <a:bodyPr/>
                    <a:lstStyle/>
                    <a:p>
                      <a:r>
                        <a:rPr lang="en-US" sz="1200" dirty="0" err="1" smtClean="0">
                          <a:latin typeface="+mj-lt"/>
                        </a:rPr>
                        <a:t>Cielo</a:t>
                      </a:r>
                      <a:endParaRPr lang="es-AR" sz="1200" dirty="0">
                        <a:latin typeface="+mj-lt"/>
                      </a:endParaRPr>
                    </a:p>
                  </a:txBody>
                  <a:tcPr/>
                </a:tc>
                <a:tc>
                  <a:txBody>
                    <a:bodyPr/>
                    <a:lstStyle/>
                    <a:p>
                      <a:r>
                        <a:rPr lang="en-US" sz="1200" dirty="0" err="1" smtClean="0">
                          <a:latin typeface="+mj-lt"/>
                        </a:rPr>
                        <a:t>Viento</a:t>
                      </a:r>
                      <a:r>
                        <a:rPr lang="en-US" sz="1200" dirty="0" smtClean="0">
                          <a:latin typeface="+mj-lt"/>
                        </a:rPr>
                        <a:t>(D)</a:t>
                      </a:r>
                      <a:endParaRPr lang="es-AR" sz="1200" dirty="0">
                        <a:latin typeface="+mj-lt"/>
                      </a:endParaRPr>
                    </a:p>
                  </a:txBody>
                  <a:tcPr/>
                </a:tc>
                <a:tc>
                  <a:txBody>
                    <a:bodyPr/>
                    <a:lstStyle/>
                    <a:p>
                      <a:r>
                        <a:rPr lang="en-US" sz="1200" dirty="0" err="1" smtClean="0">
                          <a:latin typeface="+mj-lt"/>
                        </a:rPr>
                        <a:t>Viento</a:t>
                      </a:r>
                      <a:r>
                        <a:rPr lang="en-US" sz="1200" dirty="0" smtClean="0">
                          <a:latin typeface="+mj-lt"/>
                        </a:rPr>
                        <a:t>(V)</a:t>
                      </a:r>
                      <a:endParaRPr lang="es-AR" sz="1200" dirty="0">
                        <a:latin typeface="+mj-lt"/>
                      </a:endParaRPr>
                    </a:p>
                  </a:txBody>
                  <a:tcPr/>
                </a:tc>
                <a:tc>
                  <a:txBody>
                    <a:bodyPr/>
                    <a:lstStyle/>
                    <a:p>
                      <a:r>
                        <a:rPr lang="en-US" sz="1200" dirty="0" err="1" smtClean="0">
                          <a:latin typeface="+mj-lt"/>
                        </a:rPr>
                        <a:t>Lluvia</a:t>
                      </a:r>
                      <a:endParaRPr lang="es-AR" sz="1200" dirty="0">
                        <a:latin typeface="+mj-lt"/>
                      </a:endParaRPr>
                    </a:p>
                  </a:txBody>
                  <a:tcPr/>
                </a:tc>
                <a:tc>
                  <a:txBody>
                    <a:bodyPr/>
                    <a:lstStyle/>
                    <a:p>
                      <a:r>
                        <a:rPr lang="en-US" sz="1200" dirty="0" err="1" smtClean="0">
                          <a:latin typeface="+mj-lt"/>
                        </a:rPr>
                        <a:t>Jugar</a:t>
                      </a:r>
                      <a:endParaRPr lang="es-AR" sz="1200" dirty="0">
                        <a:latin typeface="+mj-lt"/>
                      </a:endParaRPr>
                    </a:p>
                  </a:txBody>
                  <a:tcPr>
                    <a:solidFill>
                      <a:srgbClr val="E6AF00"/>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8 </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Si</a:t>
                      </a:r>
                      <a:endParaRPr lang="es-AR" sz="1100" dirty="0">
                        <a:latin typeface="+mj-lt"/>
                      </a:endParaRPr>
                    </a:p>
                  </a:txBody>
                  <a:tcPr>
                    <a:solidFill>
                      <a:srgbClr val="FFCC66"/>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25</a:t>
                      </a:r>
                      <a:endParaRPr lang="es-AR" sz="1100" dirty="0">
                        <a:latin typeface="+mj-lt"/>
                      </a:endParaRPr>
                    </a:p>
                  </a:txBody>
                  <a:tcPr/>
                </a:tc>
                <a:tc>
                  <a:txBody>
                    <a:bodyPr/>
                    <a:lstStyle/>
                    <a:p>
                      <a:r>
                        <a:rPr lang="en-US" sz="1100" dirty="0" err="1" smtClean="0">
                          <a:latin typeface="+mj-lt"/>
                        </a:rPr>
                        <a:t>Intensa</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r h="410769">
                <a:tc>
                  <a:txBody>
                    <a:bodyPr/>
                    <a:lstStyle/>
                    <a:p>
                      <a:r>
                        <a:rPr lang="en-US" sz="1100" dirty="0" err="1" smtClean="0">
                          <a:latin typeface="+mj-lt"/>
                        </a:rPr>
                        <a:t>Despejado</a:t>
                      </a:r>
                      <a:endParaRPr lang="es-AR" sz="1100" dirty="0">
                        <a:latin typeface="+mj-lt"/>
                      </a:endParaRPr>
                    </a:p>
                  </a:txBody>
                  <a:tcPr/>
                </a:tc>
                <a:tc>
                  <a:txBody>
                    <a:bodyPr/>
                    <a:lstStyle/>
                    <a:p>
                      <a:r>
                        <a:rPr lang="en-US" sz="1100" dirty="0" smtClean="0">
                          <a:latin typeface="+mj-lt"/>
                        </a:rPr>
                        <a:t>Sur</a:t>
                      </a:r>
                      <a:endParaRPr lang="es-AR" sz="1100" dirty="0">
                        <a:latin typeface="+mj-lt"/>
                      </a:endParaRPr>
                    </a:p>
                  </a:txBody>
                  <a:tcPr/>
                </a:tc>
                <a:tc>
                  <a:txBody>
                    <a:bodyPr/>
                    <a:lstStyle/>
                    <a:p>
                      <a:r>
                        <a:rPr lang="en-US" sz="1100" dirty="0" smtClean="0">
                          <a:latin typeface="+mj-lt"/>
                        </a:rPr>
                        <a:t>50</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bl>
          </a:graphicData>
        </a:graphic>
      </p:graphicFrame>
      <p:graphicFrame>
        <p:nvGraphicFramePr>
          <p:cNvPr id="29" name="Table 28"/>
          <p:cNvGraphicFramePr>
            <a:graphicFrameLocks noGrp="1"/>
          </p:cNvGraphicFramePr>
          <p:nvPr/>
        </p:nvGraphicFramePr>
        <p:xfrm>
          <a:off x="4500562" y="4500570"/>
          <a:ext cx="4357718" cy="1689507"/>
        </p:xfrm>
        <a:graphic>
          <a:graphicData uri="http://schemas.openxmlformats.org/drawingml/2006/table">
            <a:tbl>
              <a:tblPr firstRow="1" bandRow="1">
                <a:tableStyleId>{5C22544A-7EE6-4342-B048-85BDC9FD1C3A}</a:tableStyleId>
              </a:tblPr>
              <a:tblGrid>
                <a:gridCol w="1059826"/>
                <a:gridCol w="869020"/>
                <a:gridCol w="869020"/>
                <a:gridCol w="779926"/>
                <a:gridCol w="779926"/>
              </a:tblGrid>
              <a:tr h="410769">
                <a:tc>
                  <a:txBody>
                    <a:bodyPr/>
                    <a:lstStyle/>
                    <a:p>
                      <a:r>
                        <a:rPr lang="en-US" sz="1200" dirty="0" err="1" smtClean="0">
                          <a:latin typeface="+mj-lt"/>
                        </a:rPr>
                        <a:t>Cielo</a:t>
                      </a:r>
                      <a:endParaRPr lang="es-AR" sz="1200" dirty="0">
                        <a:latin typeface="+mj-lt"/>
                      </a:endParaRPr>
                    </a:p>
                  </a:txBody>
                  <a:tcPr/>
                </a:tc>
                <a:tc>
                  <a:txBody>
                    <a:bodyPr/>
                    <a:lstStyle/>
                    <a:p>
                      <a:r>
                        <a:rPr lang="en-US" sz="1200" dirty="0" err="1" smtClean="0">
                          <a:latin typeface="+mj-lt"/>
                        </a:rPr>
                        <a:t>Viento</a:t>
                      </a:r>
                      <a:r>
                        <a:rPr lang="en-US" sz="1200" dirty="0" smtClean="0">
                          <a:latin typeface="+mj-lt"/>
                        </a:rPr>
                        <a:t>(D)</a:t>
                      </a:r>
                      <a:endParaRPr lang="es-AR" sz="1200" dirty="0">
                        <a:latin typeface="+mj-lt"/>
                      </a:endParaRPr>
                    </a:p>
                  </a:txBody>
                  <a:tcPr/>
                </a:tc>
                <a:tc>
                  <a:txBody>
                    <a:bodyPr/>
                    <a:lstStyle/>
                    <a:p>
                      <a:r>
                        <a:rPr lang="en-US" sz="1200" dirty="0" err="1" smtClean="0">
                          <a:latin typeface="+mj-lt"/>
                        </a:rPr>
                        <a:t>Viento</a:t>
                      </a:r>
                      <a:r>
                        <a:rPr lang="en-US" sz="1200" dirty="0" smtClean="0">
                          <a:latin typeface="+mj-lt"/>
                        </a:rPr>
                        <a:t>(V)</a:t>
                      </a:r>
                      <a:endParaRPr lang="es-AR" sz="1200" dirty="0">
                        <a:latin typeface="+mj-lt"/>
                      </a:endParaRPr>
                    </a:p>
                  </a:txBody>
                  <a:tcPr/>
                </a:tc>
                <a:tc>
                  <a:txBody>
                    <a:bodyPr/>
                    <a:lstStyle/>
                    <a:p>
                      <a:r>
                        <a:rPr lang="en-US" sz="1200" dirty="0" err="1" smtClean="0">
                          <a:latin typeface="+mj-lt"/>
                        </a:rPr>
                        <a:t>Lluvia</a:t>
                      </a:r>
                      <a:endParaRPr lang="es-AR" sz="1200" dirty="0">
                        <a:latin typeface="+mj-lt"/>
                      </a:endParaRPr>
                    </a:p>
                  </a:txBody>
                  <a:tcPr/>
                </a:tc>
                <a:tc>
                  <a:txBody>
                    <a:bodyPr/>
                    <a:lstStyle/>
                    <a:p>
                      <a:r>
                        <a:rPr lang="en-US" sz="1200" dirty="0" err="1" smtClean="0">
                          <a:latin typeface="+mj-lt"/>
                        </a:rPr>
                        <a:t>Tiempo</a:t>
                      </a:r>
                      <a:r>
                        <a:rPr lang="en-US" sz="1200" dirty="0" smtClean="0">
                          <a:latin typeface="+mj-lt"/>
                        </a:rPr>
                        <a:t> </a:t>
                      </a:r>
                      <a:r>
                        <a:rPr lang="en-US" sz="1200" dirty="0" err="1" smtClean="0">
                          <a:latin typeface="+mj-lt"/>
                        </a:rPr>
                        <a:t>Jugado</a:t>
                      </a:r>
                      <a:r>
                        <a:rPr lang="en-US" sz="1200" dirty="0" smtClean="0">
                          <a:latin typeface="+mj-lt"/>
                        </a:rPr>
                        <a:t> </a:t>
                      </a:r>
                      <a:endParaRPr lang="es-AR" sz="1200" dirty="0">
                        <a:latin typeface="+mj-lt"/>
                      </a:endParaRPr>
                    </a:p>
                  </a:txBody>
                  <a:tcPr>
                    <a:solidFill>
                      <a:srgbClr val="E6AF00"/>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8 </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20</a:t>
                      </a:r>
                      <a:endParaRPr lang="es-AR" sz="1100" dirty="0">
                        <a:latin typeface="+mj-lt"/>
                      </a:endParaRPr>
                    </a:p>
                  </a:txBody>
                  <a:tcPr>
                    <a:solidFill>
                      <a:srgbClr val="FFCC66"/>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25</a:t>
                      </a:r>
                      <a:endParaRPr lang="es-AR" sz="1100" dirty="0">
                        <a:latin typeface="+mj-lt"/>
                      </a:endParaRPr>
                    </a:p>
                  </a:txBody>
                  <a:tcPr/>
                </a:tc>
                <a:tc>
                  <a:txBody>
                    <a:bodyPr/>
                    <a:lstStyle/>
                    <a:p>
                      <a:r>
                        <a:rPr lang="en-US" sz="1100" dirty="0" err="1" smtClean="0">
                          <a:latin typeface="+mj-lt"/>
                        </a:rPr>
                        <a:t>Intensa</a:t>
                      </a:r>
                      <a:endParaRPr lang="es-AR" sz="1100" dirty="0">
                        <a:latin typeface="+mj-lt"/>
                      </a:endParaRPr>
                    </a:p>
                  </a:txBody>
                  <a:tcPr/>
                </a:tc>
                <a:tc>
                  <a:txBody>
                    <a:bodyPr/>
                    <a:lstStyle/>
                    <a:p>
                      <a:r>
                        <a:rPr lang="en-US" sz="1100" dirty="0" smtClean="0">
                          <a:latin typeface="+mj-lt"/>
                        </a:rPr>
                        <a:t>0</a:t>
                      </a:r>
                      <a:endParaRPr lang="es-AR" sz="1100" dirty="0">
                        <a:latin typeface="+mj-lt"/>
                      </a:endParaRPr>
                    </a:p>
                  </a:txBody>
                  <a:tcPr>
                    <a:solidFill>
                      <a:srgbClr val="FFCC66"/>
                    </a:solidFill>
                  </a:tcPr>
                </a:tc>
              </a:tr>
              <a:tr h="410769">
                <a:tc>
                  <a:txBody>
                    <a:bodyPr/>
                    <a:lstStyle/>
                    <a:p>
                      <a:r>
                        <a:rPr lang="en-US" sz="1100" dirty="0" err="1" smtClean="0">
                          <a:latin typeface="+mj-lt"/>
                        </a:rPr>
                        <a:t>Despejado</a:t>
                      </a:r>
                      <a:endParaRPr lang="es-AR" sz="1100" dirty="0">
                        <a:latin typeface="+mj-lt"/>
                      </a:endParaRPr>
                    </a:p>
                  </a:txBody>
                  <a:tcPr/>
                </a:tc>
                <a:tc>
                  <a:txBody>
                    <a:bodyPr/>
                    <a:lstStyle/>
                    <a:p>
                      <a:r>
                        <a:rPr lang="en-US" sz="1100" dirty="0" smtClean="0">
                          <a:latin typeface="+mj-lt"/>
                        </a:rPr>
                        <a:t>Sur</a:t>
                      </a:r>
                      <a:endParaRPr lang="es-AR" sz="1100" dirty="0">
                        <a:latin typeface="+mj-lt"/>
                      </a:endParaRPr>
                    </a:p>
                  </a:txBody>
                  <a:tcPr/>
                </a:tc>
                <a:tc>
                  <a:txBody>
                    <a:bodyPr/>
                    <a:lstStyle/>
                    <a:p>
                      <a:r>
                        <a:rPr lang="en-US" sz="1100" dirty="0" smtClean="0">
                          <a:latin typeface="+mj-lt"/>
                        </a:rPr>
                        <a:t>50</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10</a:t>
                      </a:r>
                      <a:endParaRPr lang="es-AR" sz="1100" dirty="0">
                        <a:latin typeface="+mj-lt"/>
                      </a:endParaRPr>
                    </a:p>
                  </a:txBody>
                  <a:tcPr>
                    <a:solidFill>
                      <a:srgbClr val="FFCC66"/>
                    </a:solidFill>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(5)</a:t>
            </a:r>
            <a:endParaRPr lang="es-AR" dirty="0"/>
          </a:p>
        </p:txBody>
      </p:sp>
      <p:sp>
        <p:nvSpPr>
          <p:cNvPr id="3" name="Content Placeholder 2"/>
          <p:cNvSpPr>
            <a:spLocks noGrp="1"/>
          </p:cNvSpPr>
          <p:nvPr>
            <p:ph idx="1"/>
          </p:nvPr>
        </p:nvSpPr>
        <p:spPr/>
        <p:txBody>
          <a:bodyPr/>
          <a:lstStyle/>
          <a:p>
            <a:r>
              <a:rPr lang="en-US" dirty="0" err="1" smtClean="0">
                <a:latin typeface="+mj-lt"/>
              </a:rPr>
              <a:t>Evaluación</a:t>
            </a:r>
            <a:endParaRPr lang="es-AR" dirty="0">
              <a:latin typeface="+mj-lt"/>
            </a:endParaRPr>
          </a:p>
        </p:txBody>
      </p:sp>
      <p:graphicFrame>
        <p:nvGraphicFramePr>
          <p:cNvPr id="4" name="Table 3"/>
          <p:cNvGraphicFramePr>
            <a:graphicFrameLocks noGrp="1"/>
          </p:cNvGraphicFramePr>
          <p:nvPr/>
        </p:nvGraphicFramePr>
        <p:xfrm>
          <a:off x="357157" y="3214686"/>
          <a:ext cx="1643075" cy="1765230"/>
        </p:xfrm>
        <a:graphic>
          <a:graphicData uri="http://schemas.openxmlformats.org/drawingml/2006/table">
            <a:tbl>
              <a:tblPr firstRow="1" bandRow="1">
                <a:tableStyleId>{5C22544A-7EE6-4342-B048-85BDC9FD1C3A}</a:tableStyleId>
              </a:tblPr>
              <a:tblGrid>
                <a:gridCol w="328615"/>
                <a:gridCol w="328615"/>
                <a:gridCol w="328615"/>
                <a:gridCol w="328615"/>
                <a:gridCol w="328615"/>
              </a:tblGrid>
              <a:tr h="375050">
                <a:tc gridSpan="5">
                  <a:txBody>
                    <a:bodyPr/>
                    <a:lstStyle/>
                    <a:p>
                      <a:pPr algn="ctr"/>
                      <a:r>
                        <a:rPr lang="en-US" dirty="0" err="1" smtClean="0"/>
                        <a:t>Instancias</a:t>
                      </a:r>
                      <a:r>
                        <a:rPr lang="en-US" dirty="0" smtClean="0"/>
                        <a:t> de </a:t>
                      </a:r>
                      <a:r>
                        <a:rPr lang="en-US" dirty="0" err="1" smtClean="0"/>
                        <a:t>prueba</a:t>
                      </a:r>
                      <a:endParaRPr lang="es-AR" dirty="0"/>
                    </a:p>
                  </a:txBody>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tr>
              <a:tr h="375050">
                <a:tc>
                  <a:txBody>
                    <a:bodyPr/>
                    <a:lstStyle/>
                    <a:p>
                      <a:endParaRPr lang="es-AR"/>
                    </a:p>
                  </a:txBody>
                  <a:tcPr/>
                </a:tc>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dirty="0"/>
                    </a:p>
                  </a:txBody>
                  <a:tcPr/>
                </a:tc>
                <a:tc>
                  <a:txBody>
                    <a:bodyPr/>
                    <a:lstStyle/>
                    <a:p>
                      <a:endParaRPr lang="es-AR" dirty="0"/>
                    </a:p>
                  </a:txBody>
                  <a:tcPr/>
                </a:tc>
              </a:tr>
            </a:tbl>
          </a:graphicData>
        </a:graphic>
      </p:graphicFrame>
      <p:sp>
        <p:nvSpPr>
          <p:cNvPr id="5" name="Rectangle 4"/>
          <p:cNvSpPr/>
          <p:nvPr/>
        </p:nvSpPr>
        <p:spPr>
          <a:xfrm>
            <a:off x="2928926" y="3286124"/>
            <a:ext cx="1500198" cy="1643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graphicFrame>
        <p:nvGraphicFramePr>
          <p:cNvPr id="6" name="Table 5"/>
          <p:cNvGraphicFramePr>
            <a:graphicFrameLocks noGrp="1"/>
          </p:cNvGraphicFramePr>
          <p:nvPr/>
        </p:nvGraphicFramePr>
        <p:xfrm>
          <a:off x="5357818" y="3214686"/>
          <a:ext cx="1285884" cy="1769112"/>
        </p:xfrm>
        <a:graphic>
          <a:graphicData uri="http://schemas.openxmlformats.org/drawingml/2006/table">
            <a:tbl>
              <a:tblPr firstRow="1" bandRow="1">
                <a:tableStyleId>{5C22544A-7EE6-4342-B048-85BDC9FD1C3A}</a:tableStyleId>
              </a:tblPr>
              <a:tblGrid>
                <a:gridCol w="1285884"/>
              </a:tblGrid>
              <a:tr h="442278">
                <a:tc>
                  <a:txBody>
                    <a:bodyPr/>
                    <a:lstStyle/>
                    <a:p>
                      <a:pPr algn="ctr"/>
                      <a:r>
                        <a:rPr lang="en-US" dirty="0" err="1" smtClean="0">
                          <a:latin typeface="+mj-lt"/>
                        </a:rPr>
                        <a:t>Predicción</a:t>
                      </a:r>
                      <a:endParaRPr lang="es-AR" dirty="0">
                        <a:latin typeface="+mj-lt"/>
                      </a:endParaRPr>
                    </a:p>
                  </a:txBody>
                  <a:tcPr/>
                </a:tc>
              </a:tr>
              <a:tr h="442278">
                <a:tc>
                  <a:txBody>
                    <a:bodyPr/>
                    <a:lstStyle/>
                    <a:p>
                      <a:pPr algn="ctr"/>
                      <a:r>
                        <a:rPr lang="en-US" dirty="0" smtClean="0">
                          <a:latin typeface="+mj-lt"/>
                        </a:rPr>
                        <a:t>20</a:t>
                      </a:r>
                      <a:endParaRPr lang="es-AR" dirty="0">
                        <a:latin typeface="+mj-lt"/>
                      </a:endParaRPr>
                    </a:p>
                  </a:txBody>
                  <a:tcPr/>
                </a:tc>
              </a:tr>
              <a:tr h="442278">
                <a:tc>
                  <a:txBody>
                    <a:bodyPr/>
                    <a:lstStyle/>
                    <a:p>
                      <a:pPr algn="ctr"/>
                      <a:r>
                        <a:rPr lang="en-US" dirty="0" smtClean="0">
                          <a:latin typeface="+mj-lt"/>
                        </a:rPr>
                        <a:t>10</a:t>
                      </a:r>
                      <a:endParaRPr lang="es-AR" dirty="0">
                        <a:latin typeface="+mj-lt"/>
                      </a:endParaRPr>
                    </a:p>
                  </a:txBody>
                  <a:tcPr/>
                </a:tc>
              </a:tr>
              <a:tr h="442278">
                <a:tc>
                  <a:txBody>
                    <a:bodyPr/>
                    <a:lstStyle/>
                    <a:p>
                      <a:pPr algn="ctr"/>
                      <a:r>
                        <a:rPr lang="en-US" dirty="0" smtClean="0">
                          <a:latin typeface="+mj-lt"/>
                        </a:rPr>
                        <a:t>100</a:t>
                      </a:r>
                      <a:endParaRPr lang="es-AR" dirty="0">
                        <a:latin typeface="+mj-lt"/>
                      </a:endParaRPr>
                    </a:p>
                  </a:txBody>
                  <a:tcPr/>
                </a:tc>
              </a:tr>
            </a:tbl>
          </a:graphicData>
        </a:graphic>
      </p:graphicFrame>
      <p:graphicFrame>
        <p:nvGraphicFramePr>
          <p:cNvPr id="7" name="Table 6"/>
          <p:cNvGraphicFramePr>
            <a:graphicFrameLocks noGrp="1"/>
          </p:cNvGraphicFramePr>
          <p:nvPr/>
        </p:nvGraphicFramePr>
        <p:xfrm>
          <a:off x="7572396" y="3214686"/>
          <a:ext cx="1143008" cy="1769112"/>
        </p:xfrm>
        <a:graphic>
          <a:graphicData uri="http://schemas.openxmlformats.org/drawingml/2006/table">
            <a:tbl>
              <a:tblPr firstRow="1" bandRow="1">
                <a:tableStyleId>{5C22544A-7EE6-4342-B048-85BDC9FD1C3A}</a:tableStyleId>
              </a:tblPr>
              <a:tblGrid>
                <a:gridCol w="1143008"/>
              </a:tblGrid>
              <a:tr h="442278">
                <a:tc>
                  <a:txBody>
                    <a:bodyPr/>
                    <a:lstStyle/>
                    <a:p>
                      <a:r>
                        <a:rPr lang="en-US" dirty="0" smtClean="0">
                          <a:latin typeface="+mj-lt"/>
                        </a:rPr>
                        <a:t>Valor real</a:t>
                      </a:r>
                      <a:endParaRPr lang="es-AR" dirty="0">
                        <a:latin typeface="+mj-lt"/>
                      </a:endParaRPr>
                    </a:p>
                  </a:txBody>
                  <a:tcPr/>
                </a:tc>
              </a:tr>
              <a:tr h="442278">
                <a:tc>
                  <a:txBody>
                    <a:bodyPr/>
                    <a:lstStyle/>
                    <a:p>
                      <a:pPr algn="ctr"/>
                      <a:r>
                        <a:rPr lang="en-US" dirty="0" smtClean="0">
                          <a:latin typeface="+mj-lt"/>
                        </a:rPr>
                        <a:t>18</a:t>
                      </a:r>
                      <a:endParaRPr lang="es-AR" dirty="0">
                        <a:latin typeface="+mj-lt"/>
                      </a:endParaRPr>
                    </a:p>
                  </a:txBody>
                  <a:tcPr/>
                </a:tc>
              </a:tr>
              <a:tr h="442278">
                <a:tc>
                  <a:txBody>
                    <a:bodyPr/>
                    <a:lstStyle/>
                    <a:p>
                      <a:pPr algn="ctr"/>
                      <a:r>
                        <a:rPr lang="en-US" dirty="0" smtClean="0">
                          <a:latin typeface="+mj-lt"/>
                        </a:rPr>
                        <a:t>10</a:t>
                      </a:r>
                      <a:endParaRPr lang="es-AR" dirty="0">
                        <a:latin typeface="+mj-lt"/>
                      </a:endParaRPr>
                    </a:p>
                  </a:txBody>
                  <a:tcPr/>
                </a:tc>
              </a:tr>
              <a:tr h="442278">
                <a:tc>
                  <a:txBody>
                    <a:bodyPr/>
                    <a:lstStyle/>
                    <a:p>
                      <a:pPr algn="ctr"/>
                      <a:r>
                        <a:rPr lang="en-US" dirty="0" smtClean="0">
                          <a:latin typeface="+mj-lt"/>
                        </a:rPr>
                        <a:t>110</a:t>
                      </a:r>
                      <a:endParaRPr lang="es-AR" dirty="0">
                        <a:latin typeface="+mj-lt"/>
                      </a:endParaRPr>
                    </a:p>
                  </a:txBody>
                  <a:tcPr/>
                </a:tc>
              </a:tr>
            </a:tbl>
          </a:graphicData>
        </a:graphic>
      </p:graphicFrame>
      <p:sp>
        <p:nvSpPr>
          <p:cNvPr id="8" name="TextBox 7"/>
          <p:cNvSpPr txBox="1"/>
          <p:nvPr/>
        </p:nvSpPr>
        <p:spPr>
          <a:xfrm>
            <a:off x="6786578" y="4143380"/>
            <a:ext cx="642942" cy="369332"/>
          </a:xfrm>
          <a:prstGeom prst="rect">
            <a:avLst/>
          </a:prstGeom>
          <a:noFill/>
        </p:spPr>
        <p:txBody>
          <a:bodyPr wrap="square" rtlCol="0">
            <a:spAutoFit/>
          </a:bodyPr>
          <a:lstStyle/>
          <a:p>
            <a:r>
              <a:rPr lang="en-US" dirty="0" smtClean="0">
                <a:latin typeface="+mj-lt"/>
              </a:rPr>
              <a:t>==?</a:t>
            </a:r>
            <a:endParaRPr lang="es-AR" dirty="0">
              <a:latin typeface="+mj-lt"/>
            </a:endParaRPr>
          </a:p>
        </p:txBody>
      </p:sp>
      <p:sp>
        <p:nvSpPr>
          <p:cNvPr id="9" name="Right Brace 8"/>
          <p:cNvSpPr/>
          <p:nvPr/>
        </p:nvSpPr>
        <p:spPr>
          <a:xfrm rot="5400000">
            <a:off x="6858016" y="3357562"/>
            <a:ext cx="285752" cy="35719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0" name="TextBox 9"/>
          <p:cNvSpPr txBox="1"/>
          <p:nvPr/>
        </p:nvSpPr>
        <p:spPr>
          <a:xfrm>
            <a:off x="5143504" y="5286388"/>
            <a:ext cx="3857652" cy="2154436"/>
          </a:xfrm>
          <a:prstGeom prst="rect">
            <a:avLst/>
          </a:prstGeom>
          <a:noFill/>
        </p:spPr>
        <p:txBody>
          <a:bodyPr wrap="square" rtlCol="0">
            <a:spAutoFit/>
          </a:bodyPr>
          <a:lstStyle/>
          <a:p>
            <a:r>
              <a:rPr lang="en-US" sz="2000" dirty="0" err="1" smtClean="0">
                <a:latin typeface="+mj-lt"/>
              </a:rPr>
              <a:t>Medidas</a:t>
            </a:r>
            <a:r>
              <a:rPr lang="en-US" sz="2000" dirty="0" smtClean="0">
                <a:latin typeface="+mj-lt"/>
              </a:rPr>
              <a:t> de </a:t>
            </a:r>
            <a:r>
              <a:rPr lang="en-US" sz="2000" dirty="0" err="1" smtClean="0">
                <a:latin typeface="+mj-lt"/>
              </a:rPr>
              <a:t>rendimiento</a:t>
            </a:r>
            <a:r>
              <a:rPr lang="en-US" sz="2000" dirty="0" smtClean="0">
                <a:latin typeface="+mj-lt"/>
              </a:rPr>
              <a:t> </a:t>
            </a:r>
            <a:r>
              <a:rPr lang="en-US" sz="2000" dirty="0" err="1" smtClean="0">
                <a:latin typeface="+mj-lt"/>
              </a:rPr>
              <a:t>regresión</a:t>
            </a:r>
            <a:r>
              <a:rPr lang="en-US" sz="2000" dirty="0" smtClean="0">
                <a:latin typeface="+mj-lt"/>
              </a:rPr>
              <a:t>:</a:t>
            </a:r>
          </a:p>
          <a:p>
            <a:endParaRPr lang="en-US" sz="2000" dirty="0" smtClean="0">
              <a:latin typeface="+mj-lt"/>
            </a:endParaRPr>
          </a:p>
          <a:p>
            <a:pPr lvl="1">
              <a:buFont typeface="Arial" pitchFamily="34" charset="0"/>
              <a:buChar char="•"/>
            </a:pPr>
            <a:r>
              <a:rPr lang="en-US" sz="2000" dirty="0" err="1" smtClean="0">
                <a:latin typeface="+mj-lt"/>
              </a:rPr>
              <a:t>Correlación</a:t>
            </a:r>
            <a:r>
              <a:rPr lang="en-US" sz="2000" dirty="0" smtClean="0">
                <a:latin typeface="+mj-lt"/>
              </a:rPr>
              <a:t> [-1, 1]</a:t>
            </a:r>
          </a:p>
          <a:p>
            <a:pPr lvl="1">
              <a:buFont typeface="Arial" pitchFamily="34" charset="0"/>
              <a:buChar char="•"/>
            </a:pPr>
            <a:r>
              <a:rPr lang="en-US" sz="2000" dirty="0" smtClean="0">
                <a:latin typeface="+mj-lt"/>
              </a:rPr>
              <a:t>Error </a:t>
            </a:r>
            <a:r>
              <a:rPr lang="en-US" sz="2000" dirty="0" err="1" smtClean="0">
                <a:latin typeface="+mj-lt"/>
              </a:rPr>
              <a:t>Absoluto</a:t>
            </a:r>
            <a:r>
              <a:rPr lang="en-US" sz="2000" dirty="0" smtClean="0">
                <a:latin typeface="+mj-lt"/>
              </a:rPr>
              <a:t> </a:t>
            </a:r>
            <a:r>
              <a:rPr lang="en-US" sz="2000" dirty="0" err="1" smtClean="0">
                <a:latin typeface="+mj-lt"/>
              </a:rPr>
              <a:t>Medio</a:t>
            </a:r>
            <a:endParaRPr lang="en-US" sz="2000" dirty="0" smtClean="0">
              <a:latin typeface="+mj-lt"/>
            </a:endParaRPr>
          </a:p>
          <a:p>
            <a:pPr>
              <a:buFont typeface="Arial" pitchFamily="34" charset="0"/>
              <a:buChar char="•"/>
            </a:pPr>
            <a:endParaRPr lang="en-US" dirty="0" smtClean="0"/>
          </a:p>
          <a:p>
            <a:pPr>
              <a:buFont typeface="Arial" pitchFamily="34" charset="0"/>
              <a:buChar char="•"/>
            </a:pPr>
            <a:endParaRPr lang="en-US" dirty="0" smtClean="0"/>
          </a:p>
          <a:p>
            <a:endParaRPr lang="es-AR" dirty="0"/>
          </a:p>
        </p:txBody>
      </p:sp>
      <p:grpSp>
        <p:nvGrpSpPr>
          <p:cNvPr id="11" name="Group 10"/>
          <p:cNvGrpSpPr/>
          <p:nvPr/>
        </p:nvGrpSpPr>
        <p:grpSpPr>
          <a:xfrm>
            <a:off x="2214546" y="3929066"/>
            <a:ext cx="500066" cy="928694"/>
            <a:chOff x="3571868" y="3929066"/>
            <a:chExt cx="642942" cy="1000132"/>
          </a:xfrm>
        </p:grpSpPr>
        <p:sp>
          <p:nvSpPr>
            <p:cNvPr id="12" name="Right Arrow 11"/>
            <p:cNvSpPr/>
            <p:nvPr/>
          </p:nvSpPr>
          <p:spPr>
            <a:xfrm>
              <a:off x="3571868" y="3929066"/>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Right Arrow 12"/>
            <p:cNvSpPr/>
            <p:nvPr/>
          </p:nvSpPr>
          <p:spPr>
            <a:xfrm>
              <a:off x="3571868" y="4357694"/>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Right Arrow 13"/>
            <p:cNvSpPr/>
            <p:nvPr/>
          </p:nvSpPr>
          <p:spPr>
            <a:xfrm>
              <a:off x="3571868" y="4786322"/>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5" name="Group 14"/>
          <p:cNvGrpSpPr/>
          <p:nvPr/>
        </p:nvGrpSpPr>
        <p:grpSpPr>
          <a:xfrm>
            <a:off x="4643438" y="3857628"/>
            <a:ext cx="500066" cy="928694"/>
            <a:chOff x="3571868" y="3929066"/>
            <a:chExt cx="642942" cy="1000132"/>
          </a:xfrm>
        </p:grpSpPr>
        <p:sp>
          <p:nvSpPr>
            <p:cNvPr id="16" name="Right Arrow 15"/>
            <p:cNvSpPr/>
            <p:nvPr/>
          </p:nvSpPr>
          <p:spPr>
            <a:xfrm>
              <a:off x="3571868" y="3929066"/>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Right Arrow 16"/>
            <p:cNvSpPr/>
            <p:nvPr/>
          </p:nvSpPr>
          <p:spPr>
            <a:xfrm>
              <a:off x="3571868" y="4357694"/>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Right Arrow 17"/>
            <p:cNvSpPr/>
            <p:nvPr/>
          </p:nvSpPr>
          <p:spPr>
            <a:xfrm>
              <a:off x="3571868" y="4786322"/>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(6)</a:t>
            </a:r>
            <a:endParaRPr lang="es-AR" dirty="0"/>
          </a:p>
        </p:txBody>
      </p:sp>
      <p:sp>
        <p:nvSpPr>
          <p:cNvPr id="3" name="Content Placeholder 2"/>
          <p:cNvSpPr>
            <a:spLocks noGrp="1"/>
          </p:cNvSpPr>
          <p:nvPr>
            <p:ph idx="1"/>
          </p:nvPr>
        </p:nvSpPr>
        <p:spPr/>
        <p:txBody>
          <a:bodyPr/>
          <a:lstStyle/>
          <a:p>
            <a:r>
              <a:rPr lang="en-US" dirty="0" err="1" smtClean="0"/>
              <a:t>Proceso</a:t>
            </a:r>
            <a:r>
              <a:rPr lang="en-US" dirty="0" smtClean="0"/>
              <a:t> de </a:t>
            </a:r>
            <a:r>
              <a:rPr lang="en-US" dirty="0" err="1" smtClean="0"/>
              <a:t>Aprendizaje</a:t>
            </a:r>
            <a:endParaRPr lang="es-AR" dirty="0"/>
          </a:p>
        </p:txBody>
      </p:sp>
      <p:pic>
        <p:nvPicPr>
          <p:cNvPr id="4" name="Picture 2" descr="C:\Users\esteban\workspace\arfgen\docs\Entregas\Informe Final\capitulo 2\imagenes\instancias.jpg"/>
          <p:cNvPicPr>
            <a:picLocks noChangeAspect="1" noChangeArrowheads="1"/>
          </p:cNvPicPr>
          <p:nvPr/>
        </p:nvPicPr>
        <p:blipFill>
          <a:blip r:embed="rId2" cstate="print"/>
          <a:srcRect/>
          <a:stretch>
            <a:fillRect/>
          </a:stretch>
        </p:blipFill>
        <p:spPr bwMode="auto">
          <a:xfrm>
            <a:off x="642910" y="2947880"/>
            <a:ext cx="7848625" cy="3624392"/>
          </a:xfrm>
          <a:prstGeom prst="rect">
            <a:avLst/>
          </a:prstGeom>
          <a:noFill/>
        </p:spPr>
      </p:pic>
      <p:graphicFrame>
        <p:nvGraphicFramePr>
          <p:cNvPr id="5" name="Table 4"/>
          <p:cNvGraphicFramePr>
            <a:graphicFrameLocks noGrp="1"/>
          </p:cNvGraphicFramePr>
          <p:nvPr/>
        </p:nvGraphicFramePr>
        <p:xfrm>
          <a:off x="2500298" y="3714752"/>
          <a:ext cx="3715012" cy="1643076"/>
        </p:xfrm>
        <a:graphic>
          <a:graphicData uri="http://schemas.openxmlformats.org/drawingml/2006/table">
            <a:tbl>
              <a:tblPr firstRow="1" bandRow="1">
                <a:tableStyleId>{5C22544A-7EE6-4342-B048-85BDC9FD1C3A}</a:tableStyleId>
              </a:tblPr>
              <a:tblGrid>
                <a:gridCol w="903516"/>
                <a:gridCol w="740851"/>
                <a:gridCol w="740851"/>
                <a:gridCol w="664897"/>
                <a:gridCol w="664897"/>
              </a:tblGrid>
              <a:tr h="410769">
                <a:tc>
                  <a:txBody>
                    <a:bodyPr/>
                    <a:lstStyle/>
                    <a:p>
                      <a:r>
                        <a:rPr lang="en-US" sz="1200" dirty="0" err="1" smtClean="0">
                          <a:latin typeface="+mj-lt"/>
                        </a:rPr>
                        <a:t>Cielo</a:t>
                      </a:r>
                      <a:endParaRPr lang="es-AR" sz="1200" dirty="0">
                        <a:latin typeface="+mj-lt"/>
                      </a:endParaRPr>
                    </a:p>
                  </a:txBody>
                  <a:tcPr/>
                </a:tc>
                <a:tc>
                  <a:txBody>
                    <a:bodyPr/>
                    <a:lstStyle/>
                    <a:p>
                      <a:r>
                        <a:rPr lang="en-US" sz="1200" dirty="0" err="1" smtClean="0">
                          <a:latin typeface="+mj-lt"/>
                        </a:rPr>
                        <a:t>Viento</a:t>
                      </a:r>
                      <a:endParaRPr lang="es-AR" sz="1200" dirty="0">
                        <a:latin typeface="+mj-lt"/>
                      </a:endParaRPr>
                    </a:p>
                  </a:txBody>
                  <a:tcPr/>
                </a:tc>
                <a:tc>
                  <a:txBody>
                    <a:bodyPr/>
                    <a:lstStyle/>
                    <a:p>
                      <a:r>
                        <a:rPr lang="en-US" sz="1200" dirty="0" err="1" smtClean="0">
                          <a:latin typeface="+mj-lt"/>
                        </a:rPr>
                        <a:t>Viento</a:t>
                      </a:r>
                      <a:endParaRPr lang="es-AR" sz="1200" dirty="0">
                        <a:latin typeface="+mj-lt"/>
                      </a:endParaRPr>
                    </a:p>
                  </a:txBody>
                  <a:tcPr/>
                </a:tc>
                <a:tc>
                  <a:txBody>
                    <a:bodyPr/>
                    <a:lstStyle/>
                    <a:p>
                      <a:r>
                        <a:rPr lang="en-US" sz="1200" dirty="0" err="1" smtClean="0">
                          <a:latin typeface="+mj-lt"/>
                        </a:rPr>
                        <a:t>Lluvia</a:t>
                      </a:r>
                      <a:endParaRPr lang="es-AR" sz="1200" dirty="0">
                        <a:latin typeface="+mj-lt"/>
                      </a:endParaRPr>
                    </a:p>
                  </a:txBody>
                  <a:tcPr/>
                </a:tc>
                <a:tc>
                  <a:txBody>
                    <a:bodyPr/>
                    <a:lstStyle/>
                    <a:p>
                      <a:r>
                        <a:rPr lang="en-US" sz="1200" dirty="0" err="1" smtClean="0">
                          <a:latin typeface="+mj-lt"/>
                        </a:rPr>
                        <a:t>Jugar</a:t>
                      </a:r>
                      <a:endParaRPr lang="es-AR" sz="1200" dirty="0">
                        <a:latin typeface="+mj-lt"/>
                      </a:endParaRPr>
                    </a:p>
                  </a:txBody>
                  <a:tcPr>
                    <a:solidFill>
                      <a:srgbClr val="E6AF00"/>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8 </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Si</a:t>
                      </a:r>
                      <a:endParaRPr lang="es-AR" sz="1100" dirty="0">
                        <a:latin typeface="+mj-lt"/>
                      </a:endParaRPr>
                    </a:p>
                  </a:txBody>
                  <a:tcPr>
                    <a:solidFill>
                      <a:srgbClr val="FFCC66"/>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25</a:t>
                      </a:r>
                      <a:endParaRPr lang="es-AR" sz="1100" dirty="0">
                        <a:latin typeface="+mj-lt"/>
                      </a:endParaRPr>
                    </a:p>
                  </a:txBody>
                  <a:tcPr/>
                </a:tc>
                <a:tc>
                  <a:txBody>
                    <a:bodyPr/>
                    <a:lstStyle/>
                    <a:p>
                      <a:r>
                        <a:rPr lang="en-US" sz="1100" dirty="0" err="1" smtClean="0">
                          <a:latin typeface="+mj-lt"/>
                        </a:rPr>
                        <a:t>Intensa</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r h="410769">
                <a:tc>
                  <a:txBody>
                    <a:bodyPr/>
                    <a:lstStyle/>
                    <a:p>
                      <a:r>
                        <a:rPr lang="en-US" sz="1100" dirty="0" err="1" smtClean="0">
                          <a:latin typeface="+mj-lt"/>
                        </a:rPr>
                        <a:t>Despejado</a:t>
                      </a:r>
                      <a:endParaRPr lang="es-AR" sz="1100" dirty="0">
                        <a:latin typeface="+mj-lt"/>
                      </a:endParaRPr>
                    </a:p>
                  </a:txBody>
                  <a:tcPr/>
                </a:tc>
                <a:tc>
                  <a:txBody>
                    <a:bodyPr/>
                    <a:lstStyle/>
                    <a:p>
                      <a:r>
                        <a:rPr lang="en-US" sz="1100" dirty="0" smtClean="0">
                          <a:latin typeface="+mj-lt"/>
                        </a:rPr>
                        <a:t>Sur</a:t>
                      </a:r>
                      <a:endParaRPr lang="es-AR" sz="1100" dirty="0">
                        <a:latin typeface="+mj-lt"/>
                      </a:endParaRPr>
                    </a:p>
                  </a:txBody>
                  <a:tcPr/>
                </a:tc>
                <a:tc>
                  <a:txBody>
                    <a:bodyPr/>
                    <a:lstStyle/>
                    <a:p>
                      <a:r>
                        <a:rPr lang="en-US" sz="1100" dirty="0" smtClean="0">
                          <a:latin typeface="+mj-lt"/>
                        </a:rPr>
                        <a:t>50</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solidFill>
                  <a:schemeClr val="accent2">
                    <a:lumMod val="75000"/>
                  </a:schemeClr>
                </a:solidFill>
                <a:latin typeface="+mj-lt"/>
              </a:rPr>
              <a:t>Propuesta</a:t>
            </a:r>
            <a:endParaRPr lang="en-US" dirty="0" smtClean="0">
              <a:solidFill>
                <a:schemeClr val="accent2">
                  <a:lumMod val="75000"/>
                </a:schemeClr>
              </a:solidFill>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 (1)</a:t>
            </a:r>
            <a:endParaRPr lang="es-AR" dirty="0"/>
          </a:p>
        </p:txBody>
      </p:sp>
      <p:sp>
        <p:nvSpPr>
          <p:cNvPr id="3" name="Content Placeholder 2"/>
          <p:cNvSpPr>
            <a:spLocks noGrp="1"/>
          </p:cNvSpPr>
          <p:nvPr>
            <p:ph idx="1"/>
          </p:nvPr>
        </p:nvSpPr>
        <p:spPr/>
        <p:txBody>
          <a:bodyPr/>
          <a:lstStyle/>
          <a:p>
            <a:r>
              <a:rPr lang="en-US" dirty="0" err="1" smtClean="0">
                <a:latin typeface="+mj-lt"/>
              </a:rPr>
              <a:t>Clasificador</a:t>
            </a:r>
            <a:r>
              <a:rPr lang="en-US" dirty="0" smtClean="0">
                <a:latin typeface="+mj-lt"/>
              </a:rPr>
              <a:t> </a:t>
            </a:r>
            <a:r>
              <a:rPr lang="en-US" dirty="0" err="1" smtClean="0">
                <a:latin typeface="+mj-lt"/>
              </a:rPr>
              <a:t>por</a:t>
            </a:r>
            <a:r>
              <a:rPr lang="en-US" dirty="0" smtClean="0">
                <a:latin typeface="+mj-lt"/>
              </a:rPr>
              <a:t> Ola</a:t>
            </a:r>
            <a:endParaRPr lang="es-AR" dirty="0">
              <a:latin typeface="+mj-lt"/>
            </a:endParaRPr>
          </a:p>
        </p:txBody>
      </p:sp>
      <p:pic>
        <p:nvPicPr>
          <p:cNvPr id="4" name="Picture 4"/>
          <p:cNvPicPr>
            <a:picLocks noChangeAspect="1" noChangeArrowheads="1"/>
          </p:cNvPicPr>
          <p:nvPr/>
        </p:nvPicPr>
        <p:blipFill>
          <a:blip r:embed="rId2" cstate="print"/>
          <a:srcRect/>
          <a:stretch>
            <a:fillRect/>
          </a:stretch>
        </p:blipFill>
        <p:spPr bwMode="auto">
          <a:xfrm>
            <a:off x="285720" y="2428868"/>
            <a:ext cx="8572528" cy="4301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solidFill>
                  <a:schemeClr val="accent2">
                    <a:lumMod val="75000"/>
                  </a:schemeClr>
                </a:solidFill>
                <a:latin typeface="+mj-lt"/>
              </a:rPr>
              <a:t>Contexto</a:t>
            </a:r>
            <a:endParaRPr lang="en-US" dirty="0" smtClean="0">
              <a:solidFill>
                <a:schemeClr val="accent2">
                  <a:lumMod val="75000"/>
                </a:schemeClr>
              </a:solidFill>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 (2)</a:t>
            </a:r>
            <a:endParaRPr lang="es-AR" dirty="0"/>
          </a:p>
        </p:txBody>
      </p:sp>
      <p:sp>
        <p:nvSpPr>
          <p:cNvPr id="3" name="Content Placeholder 2"/>
          <p:cNvSpPr>
            <a:spLocks noGrp="1"/>
          </p:cNvSpPr>
          <p:nvPr>
            <p:ph idx="1"/>
          </p:nvPr>
        </p:nvSpPr>
        <p:spPr/>
        <p:txBody>
          <a:bodyPr/>
          <a:lstStyle/>
          <a:p>
            <a:r>
              <a:rPr lang="en-US" dirty="0" err="1" smtClean="0"/>
              <a:t>Predicción</a:t>
            </a:r>
            <a:r>
              <a:rPr lang="en-US" dirty="0" smtClean="0"/>
              <a:t> de </a:t>
            </a:r>
            <a:r>
              <a:rPr lang="en-US" dirty="0" err="1" smtClean="0"/>
              <a:t>oleaje</a:t>
            </a:r>
            <a:r>
              <a:rPr lang="en-US" dirty="0" smtClean="0"/>
              <a:t> </a:t>
            </a:r>
            <a:r>
              <a:rPr lang="en-US" dirty="0" err="1" smtClean="0"/>
              <a:t>utilizando</a:t>
            </a:r>
            <a:r>
              <a:rPr lang="en-US" dirty="0" smtClean="0"/>
              <a:t> </a:t>
            </a:r>
            <a:r>
              <a:rPr lang="en-US" dirty="0" err="1" smtClean="0"/>
              <a:t>aprendizaje</a:t>
            </a:r>
            <a:r>
              <a:rPr lang="en-US" dirty="0" smtClean="0"/>
              <a:t> de </a:t>
            </a:r>
            <a:r>
              <a:rPr lang="en-US" dirty="0" err="1" smtClean="0"/>
              <a:t>máquina</a:t>
            </a:r>
            <a:endParaRPr lang="es-AR" dirty="0"/>
          </a:p>
        </p:txBody>
      </p:sp>
      <p:sp>
        <p:nvSpPr>
          <p:cNvPr id="4" name="Rectangle 3"/>
          <p:cNvSpPr/>
          <p:nvPr/>
        </p:nvSpPr>
        <p:spPr>
          <a:xfrm>
            <a:off x="4429124" y="3929066"/>
            <a:ext cx="1928826" cy="128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Álgoritmo</a:t>
            </a:r>
            <a:r>
              <a:rPr lang="en-US" dirty="0" smtClean="0">
                <a:latin typeface="+mj-lt"/>
              </a:rPr>
              <a:t> de </a:t>
            </a:r>
            <a:r>
              <a:rPr lang="en-US" dirty="0" err="1" smtClean="0">
                <a:latin typeface="+mj-lt"/>
              </a:rPr>
              <a:t>Aprendizaje</a:t>
            </a:r>
            <a:endParaRPr lang="en-US" dirty="0" smtClean="0">
              <a:latin typeface="+mj-lt"/>
            </a:endParaRPr>
          </a:p>
          <a:p>
            <a:pPr algn="ctr"/>
            <a:r>
              <a:rPr lang="en-US" dirty="0" smtClean="0">
                <a:latin typeface="+mj-lt"/>
              </a:rPr>
              <a:t>De </a:t>
            </a:r>
          </a:p>
          <a:p>
            <a:pPr algn="ctr"/>
            <a:r>
              <a:rPr lang="en-US" dirty="0" err="1" smtClean="0">
                <a:latin typeface="+mj-lt"/>
              </a:rPr>
              <a:t>Maquina</a:t>
            </a:r>
            <a:endParaRPr lang="es-AR" dirty="0">
              <a:latin typeface="+mj-lt"/>
            </a:endParaRPr>
          </a:p>
        </p:txBody>
      </p:sp>
      <p:sp>
        <p:nvSpPr>
          <p:cNvPr id="5" name="Right Arrow 4"/>
          <p:cNvSpPr/>
          <p:nvPr/>
        </p:nvSpPr>
        <p:spPr>
          <a:xfrm>
            <a:off x="6500826" y="4357694"/>
            <a:ext cx="714380"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Oval 5"/>
          <p:cNvSpPr/>
          <p:nvPr/>
        </p:nvSpPr>
        <p:spPr>
          <a:xfrm>
            <a:off x="0" y="3000372"/>
            <a:ext cx="3428992" cy="3429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angle 6"/>
          <p:cNvSpPr/>
          <p:nvPr/>
        </p:nvSpPr>
        <p:spPr>
          <a:xfrm>
            <a:off x="7429520" y="3857628"/>
            <a:ext cx="1500198"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sp>
        <p:nvSpPr>
          <p:cNvPr id="8" name="Right Arrow 7"/>
          <p:cNvSpPr/>
          <p:nvPr/>
        </p:nvSpPr>
        <p:spPr>
          <a:xfrm>
            <a:off x="3571868" y="4357694"/>
            <a:ext cx="642942" cy="500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angle 8"/>
          <p:cNvSpPr/>
          <p:nvPr/>
        </p:nvSpPr>
        <p:spPr>
          <a:xfrm>
            <a:off x="1714480" y="4143380"/>
            <a:ext cx="1357322" cy="3571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Obs.Visual</a:t>
            </a:r>
            <a:endParaRPr lang="es-AR" dirty="0">
              <a:latin typeface="+mj-lt"/>
            </a:endParaRPr>
          </a:p>
        </p:txBody>
      </p:sp>
      <p:sp>
        <p:nvSpPr>
          <p:cNvPr id="10" name="Rectangle 9"/>
          <p:cNvSpPr/>
          <p:nvPr/>
        </p:nvSpPr>
        <p:spPr>
          <a:xfrm>
            <a:off x="1714480" y="5143512"/>
            <a:ext cx="1357322" cy="3571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Obs</a:t>
            </a:r>
            <a:r>
              <a:rPr lang="en-US" dirty="0" smtClean="0">
                <a:latin typeface="+mj-lt"/>
              </a:rPr>
              <a:t> Visual</a:t>
            </a:r>
            <a:endParaRPr lang="es-AR" dirty="0">
              <a:latin typeface="+mj-lt"/>
            </a:endParaRPr>
          </a:p>
        </p:txBody>
      </p:sp>
      <p:sp>
        <p:nvSpPr>
          <p:cNvPr id="11" name="Rectangle 10"/>
          <p:cNvSpPr/>
          <p:nvPr/>
        </p:nvSpPr>
        <p:spPr>
          <a:xfrm>
            <a:off x="1714480" y="4643446"/>
            <a:ext cx="1357322" cy="3571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Obs</a:t>
            </a:r>
            <a:r>
              <a:rPr lang="en-US" dirty="0" smtClean="0">
                <a:latin typeface="+mj-lt"/>
              </a:rPr>
              <a:t> Visual</a:t>
            </a:r>
            <a:endParaRPr lang="es-AR" dirty="0">
              <a:latin typeface="+mj-lt"/>
            </a:endParaRPr>
          </a:p>
        </p:txBody>
      </p:sp>
      <p:sp>
        <p:nvSpPr>
          <p:cNvPr id="12" name="Rectangle 11"/>
          <p:cNvSpPr/>
          <p:nvPr/>
        </p:nvSpPr>
        <p:spPr>
          <a:xfrm>
            <a:off x="285720" y="4143380"/>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Alta Mar</a:t>
            </a:r>
            <a:endParaRPr lang="es-AR" dirty="0">
              <a:latin typeface="+mj-lt"/>
            </a:endParaRPr>
          </a:p>
        </p:txBody>
      </p:sp>
      <p:sp>
        <p:nvSpPr>
          <p:cNvPr id="13" name="Rectangle 12"/>
          <p:cNvSpPr/>
          <p:nvPr/>
        </p:nvSpPr>
        <p:spPr>
          <a:xfrm>
            <a:off x="285720" y="4643446"/>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Alta Mar	</a:t>
            </a:r>
            <a:endParaRPr lang="es-AR" dirty="0">
              <a:latin typeface="+mj-lt"/>
            </a:endParaRPr>
          </a:p>
        </p:txBody>
      </p:sp>
      <p:sp>
        <p:nvSpPr>
          <p:cNvPr id="14" name="Rectangle 13"/>
          <p:cNvSpPr/>
          <p:nvPr/>
        </p:nvSpPr>
        <p:spPr>
          <a:xfrm>
            <a:off x="285720" y="5143512"/>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Alta Mar</a:t>
            </a:r>
            <a:endParaRPr lang="es-AR" dirty="0">
              <a:latin typeface="+mj-l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 (3)</a:t>
            </a:r>
            <a:endParaRPr lang="es-AR" dirty="0"/>
          </a:p>
        </p:txBody>
      </p:sp>
      <p:sp>
        <p:nvSpPr>
          <p:cNvPr id="3" name="Content Placeholder 2"/>
          <p:cNvSpPr>
            <a:spLocks noGrp="1"/>
          </p:cNvSpPr>
          <p:nvPr>
            <p:ph idx="1"/>
          </p:nvPr>
        </p:nvSpPr>
        <p:spPr/>
        <p:txBody>
          <a:bodyPr/>
          <a:lstStyle/>
          <a:p>
            <a:r>
              <a:rPr lang="en-US" dirty="0" err="1" smtClean="0">
                <a:latin typeface="+mj-lt"/>
              </a:rPr>
              <a:t>Predicción</a:t>
            </a:r>
            <a:r>
              <a:rPr lang="en-US" dirty="0" smtClean="0">
                <a:latin typeface="+mj-lt"/>
              </a:rPr>
              <a:t> de </a:t>
            </a:r>
            <a:r>
              <a:rPr lang="en-US" dirty="0" err="1" smtClean="0">
                <a:latin typeface="+mj-lt"/>
              </a:rPr>
              <a:t>oleaje</a:t>
            </a:r>
            <a:r>
              <a:rPr lang="en-US" dirty="0" smtClean="0">
                <a:latin typeface="+mj-lt"/>
              </a:rPr>
              <a:t> en la </a:t>
            </a:r>
            <a:r>
              <a:rPr lang="en-US" dirty="0" err="1" smtClean="0">
                <a:latin typeface="+mj-lt"/>
              </a:rPr>
              <a:t>cercania</a:t>
            </a:r>
            <a:r>
              <a:rPr lang="en-US" dirty="0" smtClean="0">
                <a:latin typeface="+mj-lt"/>
              </a:rPr>
              <a:t> de la </a:t>
            </a:r>
            <a:r>
              <a:rPr lang="en-US" dirty="0" err="1" smtClean="0">
                <a:latin typeface="+mj-lt"/>
              </a:rPr>
              <a:t>costa</a:t>
            </a:r>
            <a:endParaRPr lang="es-AR" dirty="0">
              <a:latin typeface="+mj-lt"/>
            </a:endParaRPr>
          </a:p>
        </p:txBody>
      </p:sp>
      <p:graphicFrame>
        <p:nvGraphicFramePr>
          <p:cNvPr id="4" name="Table 3"/>
          <p:cNvGraphicFramePr>
            <a:graphicFrameLocks noGrp="1"/>
          </p:cNvGraphicFramePr>
          <p:nvPr/>
        </p:nvGraphicFramePr>
        <p:xfrm>
          <a:off x="428596" y="3500438"/>
          <a:ext cx="2857520" cy="1571640"/>
        </p:xfrm>
        <a:graphic>
          <a:graphicData uri="http://schemas.openxmlformats.org/drawingml/2006/table">
            <a:tbl>
              <a:tblPr firstRow="1" bandRow="1">
                <a:tableStyleId>{5C22544A-7EE6-4342-B048-85BDC9FD1C3A}</a:tableStyleId>
              </a:tblPr>
              <a:tblGrid>
                <a:gridCol w="2857520"/>
              </a:tblGrid>
              <a:tr h="392910">
                <a:tc>
                  <a:txBody>
                    <a:bodyPr/>
                    <a:lstStyle/>
                    <a:p>
                      <a:pPr algn="ctr"/>
                      <a:r>
                        <a:rPr lang="en-US" dirty="0" err="1" smtClean="0">
                          <a:latin typeface="+mj-lt"/>
                        </a:rPr>
                        <a:t>Instancias</a:t>
                      </a:r>
                      <a:r>
                        <a:rPr lang="en-US" dirty="0" smtClean="0">
                          <a:latin typeface="+mj-lt"/>
                        </a:rPr>
                        <a:t> sin </a:t>
                      </a:r>
                      <a:r>
                        <a:rPr lang="en-US" dirty="0" err="1" smtClean="0">
                          <a:latin typeface="+mj-lt"/>
                        </a:rPr>
                        <a:t>clasificar</a:t>
                      </a:r>
                      <a:endParaRPr lang="es-AR" dirty="0">
                        <a:latin typeface="+mj-lt"/>
                      </a:endParaRPr>
                    </a:p>
                  </a:txBody>
                  <a:tcPr/>
                </a:tc>
              </a:tr>
              <a:tr h="392910">
                <a:tc>
                  <a:txBody>
                    <a:bodyPr/>
                    <a:lstStyle/>
                    <a:p>
                      <a:pPr algn="ctr"/>
                      <a:r>
                        <a:rPr lang="en-US" dirty="0" smtClean="0">
                          <a:latin typeface="+mj-lt"/>
                        </a:rPr>
                        <a:t>Estado Alta Mar  1 </a:t>
                      </a:r>
                      <a:endParaRPr lang="es-AR" dirty="0">
                        <a:latin typeface="+mj-lt"/>
                      </a:endParaRPr>
                    </a:p>
                  </a:txBody>
                  <a:tcPr/>
                </a:tc>
              </a:tr>
              <a:tr h="392910">
                <a:tc>
                  <a:txBody>
                    <a:bodyPr/>
                    <a:lstStyle/>
                    <a:p>
                      <a:pPr algn="ctr"/>
                      <a:r>
                        <a:rPr lang="en-US" dirty="0" smtClean="0">
                          <a:latin typeface="+mj-lt"/>
                        </a:rPr>
                        <a:t>Estado</a:t>
                      </a:r>
                      <a:r>
                        <a:rPr lang="en-US" baseline="0" dirty="0" smtClean="0">
                          <a:latin typeface="+mj-lt"/>
                        </a:rPr>
                        <a:t> Alta Mar 2</a:t>
                      </a:r>
                      <a:endParaRPr lang="es-AR" dirty="0">
                        <a:latin typeface="+mj-lt"/>
                      </a:endParaRPr>
                    </a:p>
                  </a:txBody>
                  <a:tcPr/>
                </a:tc>
              </a:tr>
              <a:tr h="392910">
                <a:tc>
                  <a:txBody>
                    <a:bodyPr/>
                    <a:lstStyle/>
                    <a:p>
                      <a:pPr algn="ctr"/>
                      <a:r>
                        <a:rPr lang="en-US" dirty="0" smtClean="0">
                          <a:latin typeface="+mj-lt"/>
                        </a:rPr>
                        <a:t>Estado Alta Mar 3</a:t>
                      </a:r>
                      <a:endParaRPr lang="es-AR" dirty="0">
                        <a:latin typeface="+mj-lt"/>
                      </a:endParaRPr>
                    </a:p>
                  </a:txBody>
                  <a:tcPr/>
                </a:tc>
              </a:tr>
            </a:tbl>
          </a:graphicData>
        </a:graphic>
      </p:graphicFrame>
      <p:sp>
        <p:nvSpPr>
          <p:cNvPr id="5" name="Rectangle 4"/>
          <p:cNvSpPr/>
          <p:nvPr/>
        </p:nvSpPr>
        <p:spPr>
          <a:xfrm>
            <a:off x="4143372" y="3500438"/>
            <a:ext cx="1643074" cy="150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graphicFrame>
        <p:nvGraphicFramePr>
          <p:cNvPr id="6" name="Table 5"/>
          <p:cNvGraphicFramePr>
            <a:graphicFrameLocks noGrp="1"/>
          </p:cNvGraphicFramePr>
          <p:nvPr/>
        </p:nvGraphicFramePr>
        <p:xfrm>
          <a:off x="6500826" y="3500438"/>
          <a:ext cx="2286016" cy="1500200"/>
        </p:xfrm>
        <a:graphic>
          <a:graphicData uri="http://schemas.openxmlformats.org/drawingml/2006/table">
            <a:tbl>
              <a:tblPr firstRow="1" bandRow="1">
                <a:tableStyleId>{5C22544A-7EE6-4342-B048-85BDC9FD1C3A}</a:tableStyleId>
              </a:tblPr>
              <a:tblGrid>
                <a:gridCol w="2286016"/>
              </a:tblGrid>
              <a:tr h="375050">
                <a:tc>
                  <a:txBody>
                    <a:bodyPr/>
                    <a:lstStyle/>
                    <a:p>
                      <a:pPr algn="ctr"/>
                      <a:r>
                        <a:rPr lang="en-US" dirty="0" err="1" smtClean="0">
                          <a:latin typeface="+mj-lt"/>
                        </a:rPr>
                        <a:t>Altura</a:t>
                      </a:r>
                      <a:r>
                        <a:rPr lang="en-US" dirty="0" smtClean="0">
                          <a:latin typeface="+mj-lt"/>
                        </a:rPr>
                        <a:t> en la Playa X</a:t>
                      </a:r>
                      <a:endParaRPr lang="es-AR" dirty="0">
                        <a:latin typeface="+mj-lt"/>
                      </a:endParaRPr>
                    </a:p>
                  </a:txBody>
                  <a:tcPr/>
                </a:tc>
              </a:tr>
              <a:tr h="375050">
                <a:tc>
                  <a:txBody>
                    <a:bodyPr/>
                    <a:lstStyle/>
                    <a:p>
                      <a:pPr algn="ctr"/>
                      <a:r>
                        <a:rPr lang="en-US" dirty="0" smtClean="0">
                          <a:latin typeface="+mj-lt"/>
                        </a:rPr>
                        <a:t>1.5</a:t>
                      </a:r>
                      <a:r>
                        <a:rPr lang="en-US" baseline="0" dirty="0" smtClean="0">
                          <a:latin typeface="+mj-lt"/>
                        </a:rPr>
                        <a:t> </a:t>
                      </a:r>
                      <a:r>
                        <a:rPr lang="en-US" baseline="0" dirty="0" err="1" smtClean="0">
                          <a:latin typeface="+mj-lt"/>
                        </a:rPr>
                        <a:t>mts</a:t>
                      </a:r>
                      <a:endParaRPr lang="es-AR" dirty="0">
                        <a:latin typeface="+mj-lt"/>
                      </a:endParaRPr>
                    </a:p>
                  </a:txBody>
                  <a:tcPr/>
                </a:tc>
              </a:tr>
              <a:tr h="375050">
                <a:tc>
                  <a:txBody>
                    <a:bodyPr/>
                    <a:lstStyle/>
                    <a:p>
                      <a:pPr algn="ctr"/>
                      <a:r>
                        <a:rPr lang="en-US" dirty="0" smtClean="0">
                          <a:latin typeface="+mj-lt"/>
                        </a:rPr>
                        <a:t>2.3</a:t>
                      </a:r>
                      <a:r>
                        <a:rPr lang="en-US" baseline="0" dirty="0" smtClean="0">
                          <a:latin typeface="+mj-lt"/>
                        </a:rPr>
                        <a:t> </a:t>
                      </a:r>
                      <a:r>
                        <a:rPr lang="en-US" baseline="0" dirty="0" err="1" smtClean="0">
                          <a:latin typeface="+mj-lt"/>
                        </a:rPr>
                        <a:t>mts</a:t>
                      </a:r>
                      <a:endParaRPr lang="es-AR" dirty="0">
                        <a:latin typeface="+mj-lt"/>
                      </a:endParaRPr>
                    </a:p>
                  </a:txBody>
                  <a:tcPr/>
                </a:tc>
              </a:tr>
              <a:tr h="375050">
                <a:tc>
                  <a:txBody>
                    <a:bodyPr/>
                    <a:lstStyle/>
                    <a:p>
                      <a:pPr algn="ctr"/>
                      <a:r>
                        <a:rPr lang="en-US" dirty="0" smtClean="0">
                          <a:latin typeface="+mj-lt"/>
                        </a:rPr>
                        <a:t>1.0mts</a:t>
                      </a:r>
                      <a:endParaRPr lang="es-AR" dirty="0">
                        <a:latin typeface="+mj-lt"/>
                      </a:endParaRPr>
                    </a:p>
                  </a:txBody>
                  <a:tcPr/>
                </a:tc>
              </a:tr>
            </a:tbl>
          </a:graphicData>
        </a:graphic>
      </p:graphicFrame>
      <p:grpSp>
        <p:nvGrpSpPr>
          <p:cNvPr id="7" name="Group 6"/>
          <p:cNvGrpSpPr/>
          <p:nvPr/>
        </p:nvGrpSpPr>
        <p:grpSpPr>
          <a:xfrm>
            <a:off x="3500430" y="3929066"/>
            <a:ext cx="500066" cy="928694"/>
            <a:chOff x="3571868" y="3929066"/>
            <a:chExt cx="642942" cy="1000132"/>
          </a:xfrm>
        </p:grpSpPr>
        <p:sp>
          <p:nvSpPr>
            <p:cNvPr id="8" name="Right Arrow 7"/>
            <p:cNvSpPr/>
            <p:nvPr/>
          </p:nvSpPr>
          <p:spPr>
            <a:xfrm>
              <a:off x="3571868" y="3929066"/>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ight Arrow 8"/>
            <p:cNvSpPr/>
            <p:nvPr/>
          </p:nvSpPr>
          <p:spPr>
            <a:xfrm>
              <a:off x="3571868" y="4357694"/>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Right Arrow 9"/>
            <p:cNvSpPr/>
            <p:nvPr/>
          </p:nvSpPr>
          <p:spPr>
            <a:xfrm>
              <a:off x="3571868" y="4786322"/>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1" name="Group 10"/>
          <p:cNvGrpSpPr/>
          <p:nvPr/>
        </p:nvGrpSpPr>
        <p:grpSpPr>
          <a:xfrm>
            <a:off x="5929322" y="3929066"/>
            <a:ext cx="500066" cy="928694"/>
            <a:chOff x="3571868" y="3929066"/>
            <a:chExt cx="642942" cy="1000132"/>
          </a:xfrm>
        </p:grpSpPr>
        <p:sp>
          <p:nvSpPr>
            <p:cNvPr id="12" name="Right Arrow 11"/>
            <p:cNvSpPr/>
            <p:nvPr/>
          </p:nvSpPr>
          <p:spPr>
            <a:xfrm>
              <a:off x="3571868" y="3929066"/>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Right Arrow 12"/>
            <p:cNvSpPr/>
            <p:nvPr/>
          </p:nvSpPr>
          <p:spPr>
            <a:xfrm>
              <a:off x="3571868" y="4357694"/>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Right Arrow 13"/>
            <p:cNvSpPr/>
            <p:nvPr/>
          </p:nvSpPr>
          <p:spPr>
            <a:xfrm>
              <a:off x="3571868" y="4786322"/>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 (4)</a:t>
            </a:r>
            <a:endParaRPr lang="es-AR" dirty="0"/>
          </a:p>
        </p:txBody>
      </p:sp>
      <p:sp>
        <p:nvSpPr>
          <p:cNvPr id="3" name="Content Placeholder 2"/>
          <p:cNvSpPr>
            <a:spLocks noGrp="1"/>
          </p:cNvSpPr>
          <p:nvPr>
            <p:ph idx="1"/>
          </p:nvPr>
        </p:nvSpPr>
        <p:spPr/>
        <p:txBody>
          <a:bodyPr/>
          <a:lstStyle/>
          <a:p>
            <a:pPr>
              <a:buNone/>
            </a:pPr>
            <a:r>
              <a:rPr lang="en-US" dirty="0" err="1" smtClean="0">
                <a:latin typeface="+mj-lt"/>
              </a:rPr>
              <a:t>Objetivos</a:t>
            </a:r>
            <a:endParaRPr lang="en-US" dirty="0" smtClean="0">
              <a:latin typeface="+mj-lt"/>
            </a:endParaRPr>
          </a:p>
          <a:p>
            <a:pPr algn="just"/>
            <a:r>
              <a:rPr lang="es-ES_tradnl" dirty="0" smtClean="0">
                <a:latin typeface="+mj-lt"/>
              </a:rPr>
              <a:t>Comparar el rendimiento de diferentes algoritmos de regresión para un caso de estudio específico</a:t>
            </a:r>
          </a:p>
          <a:p>
            <a:pPr algn="just"/>
            <a:r>
              <a:rPr lang="es-ES_tradnl" dirty="0" smtClean="0">
                <a:latin typeface="+mj-lt"/>
              </a:rPr>
              <a:t>Implementación de un sistema de predicción de oleaje que incorpore la mejor de las técnicas de aprendizaje de máquina estudiadas</a:t>
            </a:r>
          </a:p>
          <a:p>
            <a:endParaRPr lang="es-A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solidFill>
                  <a:schemeClr val="accent1">
                    <a:lumMod val="75000"/>
                  </a:schemeClr>
                </a:solidFill>
                <a:latin typeface="+mj-lt"/>
              </a:rPr>
              <a:t>Caso</a:t>
            </a:r>
            <a:r>
              <a:rPr lang="en-US" dirty="0" smtClean="0">
                <a:solidFill>
                  <a:schemeClr val="accent1">
                    <a:lumMod val="75000"/>
                  </a:schemeClr>
                </a:solidFill>
                <a:latin typeface="+mj-lt"/>
              </a:rPr>
              <a:t> de </a:t>
            </a:r>
            <a:r>
              <a:rPr lang="en-US" dirty="0" err="1" smtClean="0">
                <a:solidFill>
                  <a:schemeClr val="accent1">
                    <a:lumMod val="75000"/>
                  </a:schemeClr>
                </a:solidFill>
                <a:latin typeface="+mj-lt"/>
              </a:rPr>
              <a:t>estudio</a:t>
            </a:r>
            <a:endParaRPr lang="en-US" dirty="0" smtClean="0">
              <a:solidFill>
                <a:schemeClr val="accent1">
                  <a:lumMod val="75000"/>
                </a:schemeClr>
              </a:solidFill>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Caso</a:t>
            </a:r>
            <a:r>
              <a:rPr lang="en-US" dirty="0" smtClean="0"/>
              <a:t> de </a:t>
            </a:r>
            <a:r>
              <a:rPr lang="en-US" dirty="0" err="1" smtClean="0"/>
              <a:t>estudio</a:t>
            </a:r>
            <a:r>
              <a:rPr lang="en-US" dirty="0" smtClean="0"/>
              <a:t> (1) - Lugar</a:t>
            </a:r>
            <a:endParaRPr lang="es-AR" dirty="0"/>
          </a:p>
        </p:txBody>
      </p:sp>
      <p:sp>
        <p:nvSpPr>
          <p:cNvPr id="3" name="Content Placeholder 2"/>
          <p:cNvSpPr>
            <a:spLocks noGrp="1"/>
          </p:cNvSpPr>
          <p:nvPr>
            <p:ph idx="1"/>
          </p:nvPr>
        </p:nvSpPr>
        <p:spPr/>
        <p:txBody>
          <a:bodyPr/>
          <a:lstStyle/>
          <a:p>
            <a:r>
              <a:rPr lang="en-US" dirty="0" smtClean="0">
                <a:latin typeface="+mj-lt"/>
              </a:rPr>
              <a:t>Oahu, Hawaii</a:t>
            </a:r>
          </a:p>
          <a:p>
            <a:pPr lvl="1"/>
            <a:r>
              <a:rPr lang="en-US" dirty="0" err="1" smtClean="0">
                <a:latin typeface="+mj-lt"/>
              </a:rPr>
              <a:t>Histórico</a:t>
            </a:r>
            <a:r>
              <a:rPr lang="en-US" dirty="0" smtClean="0">
                <a:latin typeface="+mj-lt"/>
              </a:rPr>
              <a:t> </a:t>
            </a:r>
            <a:r>
              <a:rPr lang="en-US" dirty="0" err="1" smtClean="0">
                <a:latin typeface="+mj-lt"/>
              </a:rPr>
              <a:t>observaciones</a:t>
            </a:r>
            <a:r>
              <a:rPr lang="en-US" dirty="0" smtClean="0">
                <a:latin typeface="+mj-lt"/>
              </a:rPr>
              <a:t> </a:t>
            </a:r>
            <a:r>
              <a:rPr lang="en-US" dirty="0" err="1" smtClean="0">
                <a:latin typeface="+mj-lt"/>
              </a:rPr>
              <a:t>visuales</a:t>
            </a:r>
            <a:endParaRPr lang="en-US" dirty="0" smtClean="0">
              <a:latin typeface="+mj-lt"/>
            </a:endParaRPr>
          </a:p>
          <a:p>
            <a:pPr lvl="1"/>
            <a:r>
              <a:rPr lang="en-US" dirty="0" err="1" smtClean="0">
                <a:latin typeface="+mj-lt"/>
              </a:rPr>
              <a:t>Histórico</a:t>
            </a:r>
            <a:r>
              <a:rPr lang="en-US" dirty="0" smtClean="0">
                <a:latin typeface="+mj-lt"/>
              </a:rPr>
              <a:t> </a:t>
            </a:r>
            <a:r>
              <a:rPr lang="en-US" dirty="0" err="1" smtClean="0">
                <a:latin typeface="+mj-lt"/>
              </a:rPr>
              <a:t>WaveWatch</a:t>
            </a:r>
            <a:r>
              <a:rPr lang="en-US" dirty="0" smtClean="0">
                <a:latin typeface="+mj-lt"/>
              </a:rPr>
              <a:t> III</a:t>
            </a:r>
            <a:endParaRPr lang="es-AR" dirty="0">
              <a:latin typeface="+mj-lt"/>
            </a:endParaRPr>
          </a:p>
        </p:txBody>
      </p:sp>
      <p:pic>
        <p:nvPicPr>
          <p:cNvPr id="4" name="Imagen 7"/>
          <p:cNvPicPr>
            <a:picLocks/>
          </p:cNvPicPr>
          <p:nvPr/>
        </p:nvPicPr>
        <p:blipFill>
          <a:blip r:embed="rId2" cstate="print"/>
          <a:srcRect/>
          <a:stretch>
            <a:fillRect/>
          </a:stretch>
        </p:blipFill>
        <p:spPr bwMode="auto">
          <a:xfrm>
            <a:off x="1857356" y="3571876"/>
            <a:ext cx="5572164" cy="3143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Caso</a:t>
            </a:r>
            <a:r>
              <a:rPr lang="en-US" dirty="0" smtClean="0"/>
              <a:t> de </a:t>
            </a:r>
            <a:r>
              <a:rPr lang="en-US" dirty="0" err="1" smtClean="0"/>
              <a:t>estudio</a:t>
            </a:r>
            <a:r>
              <a:rPr lang="en-US" dirty="0" smtClean="0"/>
              <a:t> (2) - </a:t>
            </a:r>
            <a:r>
              <a:rPr lang="en-US" dirty="0" err="1" smtClean="0"/>
              <a:t>Datos</a:t>
            </a:r>
            <a:endParaRPr lang="es-AR" dirty="0"/>
          </a:p>
        </p:txBody>
      </p:sp>
      <p:sp>
        <p:nvSpPr>
          <p:cNvPr id="3" name="Content Placeholder 2"/>
          <p:cNvSpPr>
            <a:spLocks noGrp="1"/>
          </p:cNvSpPr>
          <p:nvPr>
            <p:ph idx="1"/>
          </p:nvPr>
        </p:nvSpPr>
        <p:spPr/>
        <p:txBody>
          <a:bodyPr>
            <a:normAutofit/>
          </a:bodyPr>
          <a:lstStyle/>
          <a:p>
            <a:r>
              <a:rPr lang="en-US" sz="2400" dirty="0" err="1" smtClean="0">
                <a:latin typeface="+mj-lt"/>
              </a:rPr>
              <a:t>Observaciones</a:t>
            </a:r>
            <a:r>
              <a:rPr lang="en-US" sz="2400" dirty="0" smtClean="0">
                <a:latin typeface="+mj-lt"/>
              </a:rPr>
              <a:t> </a:t>
            </a:r>
            <a:r>
              <a:rPr lang="en-US" sz="2400" dirty="0" err="1" smtClean="0">
                <a:latin typeface="+mj-lt"/>
              </a:rPr>
              <a:t>Visuales</a:t>
            </a:r>
            <a:endParaRPr lang="en-US" sz="2400" dirty="0" smtClean="0">
              <a:latin typeface="+mj-lt"/>
            </a:endParaRPr>
          </a:p>
          <a:p>
            <a:pPr lvl="1"/>
            <a:r>
              <a:rPr lang="en-US" sz="2200" dirty="0" err="1" smtClean="0">
                <a:latin typeface="+mj-lt"/>
              </a:rPr>
              <a:t>Relevadas</a:t>
            </a:r>
            <a:r>
              <a:rPr lang="en-US" sz="2200" dirty="0" smtClean="0">
                <a:latin typeface="+mj-lt"/>
              </a:rPr>
              <a:t> </a:t>
            </a:r>
            <a:r>
              <a:rPr lang="en-US" sz="2200" dirty="0" err="1" smtClean="0">
                <a:latin typeface="+mj-lt"/>
              </a:rPr>
              <a:t>por</a:t>
            </a:r>
            <a:r>
              <a:rPr lang="en-US" sz="2200" dirty="0" smtClean="0">
                <a:latin typeface="+mj-lt"/>
              </a:rPr>
              <a:t> el </a:t>
            </a:r>
            <a:r>
              <a:rPr lang="en-US" sz="2200" dirty="0" err="1" smtClean="0">
                <a:latin typeface="+mj-lt"/>
              </a:rPr>
              <a:t>servicio</a:t>
            </a:r>
            <a:r>
              <a:rPr lang="en-US" sz="2200" dirty="0" smtClean="0">
                <a:latin typeface="+mj-lt"/>
              </a:rPr>
              <a:t> </a:t>
            </a:r>
          </a:p>
          <a:p>
            <a:pPr lvl="1">
              <a:buNone/>
            </a:pPr>
            <a:r>
              <a:rPr lang="en-US" sz="2200" dirty="0" smtClean="0">
                <a:latin typeface="+mj-lt"/>
              </a:rPr>
              <a:t>    de </a:t>
            </a:r>
            <a:r>
              <a:rPr lang="en-US" sz="2200" dirty="0" err="1" smtClean="0">
                <a:latin typeface="+mj-lt"/>
              </a:rPr>
              <a:t>Guardavidas</a:t>
            </a:r>
            <a:r>
              <a:rPr lang="en-US" sz="2200" dirty="0" smtClean="0">
                <a:latin typeface="+mj-lt"/>
              </a:rPr>
              <a:t> local</a:t>
            </a:r>
          </a:p>
          <a:p>
            <a:pPr lvl="1"/>
            <a:r>
              <a:rPr lang="en-US" sz="2200" dirty="0" err="1" smtClean="0">
                <a:latin typeface="+mj-lt"/>
              </a:rPr>
              <a:t>Verificadas</a:t>
            </a:r>
            <a:r>
              <a:rPr lang="en-US" sz="2200" dirty="0" smtClean="0">
                <a:latin typeface="+mj-lt"/>
              </a:rPr>
              <a:t> </a:t>
            </a:r>
            <a:r>
              <a:rPr lang="en-US" sz="2200" dirty="0" err="1" smtClean="0">
                <a:latin typeface="+mj-lt"/>
              </a:rPr>
              <a:t>por</a:t>
            </a:r>
            <a:r>
              <a:rPr lang="en-US" sz="2200" dirty="0" smtClean="0">
                <a:latin typeface="+mj-lt"/>
              </a:rPr>
              <a:t> un </a:t>
            </a:r>
            <a:r>
              <a:rPr lang="en-US" sz="2200" dirty="0" err="1" smtClean="0">
                <a:latin typeface="+mj-lt"/>
              </a:rPr>
              <a:t>conjunto</a:t>
            </a:r>
            <a:r>
              <a:rPr lang="en-US" sz="2200" dirty="0" smtClean="0">
                <a:latin typeface="+mj-lt"/>
              </a:rPr>
              <a:t> </a:t>
            </a:r>
          </a:p>
          <a:p>
            <a:pPr lvl="1">
              <a:buNone/>
            </a:pPr>
            <a:r>
              <a:rPr lang="en-US" sz="2200" dirty="0" smtClean="0">
                <a:latin typeface="+mj-lt"/>
              </a:rPr>
              <a:t>    de </a:t>
            </a:r>
            <a:r>
              <a:rPr lang="en-US" sz="2200" dirty="0" err="1" smtClean="0">
                <a:latin typeface="+mj-lt"/>
              </a:rPr>
              <a:t>expertos</a:t>
            </a:r>
            <a:r>
              <a:rPr lang="en-US" sz="2200" dirty="0" smtClean="0">
                <a:latin typeface="+mj-lt"/>
              </a:rPr>
              <a:t> de la </a:t>
            </a:r>
            <a:r>
              <a:rPr lang="en-US" sz="2200" dirty="0" err="1" smtClean="0">
                <a:latin typeface="+mj-lt"/>
              </a:rPr>
              <a:t>zona</a:t>
            </a:r>
            <a:endParaRPr lang="en-US" sz="2200" dirty="0" smtClean="0">
              <a:latin typeface="+mj-lt"/>
            </a:endParaRPr>
          </a:p>
          <a:p>
            <a:pPr lvl="1"/>
            <a:r>
              <a:rPr lang="en-US" sz="2200" dirty="0" err="1" smtClean="0">
                <a:latin typeface="+mj-lt"/>
              </a:rPr>
              <a:t>Disponibles</a:t>
            </a:r>
            <a:r>
              <a:rPr lang="en-US" sz="2200" dirty="0" smtClean="0">
                <a:latin typeface="+mj-lt"/>
              </a:rPr>
              <a:t> </a:t>
            </a:r>
            <a:r>
              <a:rPr lang="en-US" sz="2200" dirty="0" err="1" smtClean="0">
                <a:latin typeface="+mj-lt"/>
              </a:rPr>
              <a:t>para</a:t>
            </a:r>
            <a:r>
              <a:rPr lang="en-US" sz="2200" dirty="0" smtClean="0">
                <a:latin typeface="+mj-lt"/>
              </a:rPr>
              <a:t> los </a:t>
            </a:r>
            <a:r>
              <a:rPr lang="en-US" sz="2200" dirty="0" err="1" smtClean="0">
                <a:latin typeface="+mj-lt"/>
              </a:rPr>
              <a:t>años</a:t>
            </a:r>
            <a:r>
              <a:rPr lang="en-US" sz="2200" dirty="0" smtClean="0">
                <a:latin typeface="+mj-lt"/>
              </a:rPr>
              <a:t> 1967 – 2004</a:t>
            </a:r>
          </a:p>
          <a:p>
            <a:pPr lvl="1"/>
            <a:r>
              <a:rPr lang="en-US" sz="2200" dirty="0" err="1" smtClean="0">
                <a:latin typeface="+mj-lt"/>
              </a:rPr>
              <a:t>Reportadas</a:t>
            </a:r>
            <a:r>
              <a:rPr lang="en-US" sz="2200" dirty="0" smtClean="0">
                <a:latin typeface="+mj-lt"/>
              </a:rPr>
              <a:t> en HSF.(Hawaiian Scale Feet)</a:t>
            </a:r>
          </a:p>
          <a:p>
            <a:pPr lvl="1"/>
            <a:r>
              <a:rPr lang="en-US" sz="2200" dirty="0" err="1" smtClean="0">
                <a:latin typeface="+mj-lt"/>
              </a:rPr>
              <a:t>Observación</a:t>
            </a:r>
            <a:r>
              <a:rPr lang="en-US" sz="2200" dirty="0" smtClean="0">
                <a:latin typeface="+mj-lt"/>
              </a:rPr>
              <a:t> de la </a:t>
            </a:r>
            <a:r>
              <a:rPr lang="en-US" sz="2200" dirty="0" err="1" smtClean="0">
                <a:latin typeface="+mj-lt"/>
              </a:rPr>
              <a:t>altura</a:t>
            </a:r>
            <a:r>
              <a:rPr lang="en-US" sz="2200" dirty="0" smtClean="0">
                <a:latin typeface="+mj-lt"/>
              </a:rPr>
              <a:t> de la </a:t>
            </a:r>
            <a:r>
              <a:rPr lang="en-US" sz="2200" dirty="0" err="1" smtClean="0">
                <a:latin typeface="+mj-lt"/>
              </a:rPr>
              <a:t>ola</a:t>
            </a:r>
            <a:r>
              <a:rPr lang="en-US" sz="2200" dirty="0" smtClean="0">
                <a:latin typeface="+mj-lt"/>
              </a:rPr>
              <a:t> </a:t>
            </a:r>
            <a:r>
              <a:rPr lang="en-US" sz="2200" dirty="0" err="1" smtClean="0">
                <a:latin typeface="+mj-lt"/>
              </a:rPr>
              <a:t>máxima</a:t>
            </a:r>
            <a:r>
              <a:rPr lang="en-US" sz="2200" dirty="0" smtClean="0">
                <a:latin typeface="+mj-lt"/>
              </a:rPr>
              <a:t> </a:t>
            </a:r>
            <a:r>
              <a:rPr lang="en-US" sz="2200" dirty="0" err="1" smtClean="0">
                <a:latin typeface="+mj-lt"/>
              </a:rPr>
              <a:t>registrada</a:t>
            </a:r>
            <a:r>
              <a:rPr lang="en-US" sz="2200" dirty="0" smtClean="0">
                <a:latin typeface="+mj-lt"/>
              </a:rPr>
              <a:t> </a:t>
            </a:r>
            <a:r>
              <a:rPr lang="en-US" sz="2200" dirty="0" err="1" smtClean="0">
                <a:latin typeface="+mj-lt"/>
              </a:rPr>
              <a:t>durante</a:t>
            </a:r>
            <a:r>
              <a:rPr lang="en-US" sz="2200" dirty="0" smtClean="0">
                <a:latin typeface="+mj-lt"/>
              </a:rPr>
              <a:t> el </a:t>
            </a:r>
            <a:r>
              <a:rPr lang="en-US" sz="2200" dirty="0" err="1" smtClean="0">
                <a:latin typeface="+mj-lt"/>
              </a:rPr>
              <a:t>día</a:t>
            </a:r>
            <a:r>
              <a:rPr lang="en-US" sz="2200" dirty="0" smtClean="0">
                <a:latin typeface="+mj-lt"/>
              </a:rPr>
              <a:t>.</a:t>
            </a:r>
          </a:p>
          <a:p>
            <a:pPr lvl="1"/>
            <a:r>
              <a:rPr lang="en-US" sz="2200" dirty="0" err="1" smtClean="0">
                <a:latin typeface="+mj-lt"/>
              </a:rPr>
              <a:t>Conjunto</a:t>
            </a:r>
            <a:r>
              <a:rPr lang="en-US" sz="2200" dirty="0" smtClean="0">
                <a:latin typeface="+mj-lt"/>
              </a:rPr>
              <a:t> de </a:t>
            </a:r>
            <a:r>
              <a:rPr lang="en-US" sz="2200" dirty="0" err="1" smtClean="0">
                <a:latin typeface="+mj-lt"/>
              </a:rPr>
              <a:t>datos</a:t>
            </a:r>
            <a:r>
              <a:rPr lang="en-US" sz="2200" dirty="0" smtClean="0">
                <a:latin typeface="+mj-lt"/>
              </a:rPr>
              <a:t> </a:t>
            </a:r>
            <a:r>
              <a:rPr lang="en-US" sz="2200" dirty="0" err="1" smtClean="0">
                <a:latin typeface="+mj-lt"/>
              </a:rPr>
              <a:t>destinados</a:t>
            </a:r>
            <a:r>
              <a:rPr lang="en-US" sz="2200" dirty="0" smtClean="0">
                <a:latin typeface="+mj-lt"/>
              </a:rPr>
              <a:t> a </a:t>
            </a:r>
            <a:r>
              <a:rPr lang="en-US" sz="2200" dirty="0" err="1" smtClean="0">
                <a:latin typeface="+mj-lt"/>
              </a:rPr>
              <a:t>investigación</a:t>
            </a:r>
            <a:endParaRPr lang="en-US" sz="2200" dirty="0" smtClean="0">
              <a:latin typeface="+mj-lt"/>
            </a:endParaRPr>
          </a:p>
          <a:p>
            <a:endParaRPr lang="es-AR" dirty="0"/>
          </a:p>
        </p:txBody>
      </p:sp>
      <p:pic>
        <p:nvPicPr>
          <p:cNvPr id="4" name="Picture 3"/>
          <p:cNvPicPr>
            <a:picLocks noChangeAspect="1" noChangeArrowheads="1"/>
          </p:cNvPicPr>
          <p:nvPr/>
        </p:nvPicPr>
        <p:blipFill>
          <a:blip r:embed="rId2" cstate="print"/>
          <a:srcRect/>
          <a:stretch>
            <a:fillRect/>
          </a:stretch>
        </p:blipFill>
        <p:spPr bwMode="auto">
          <a:xfrm>
            <a:off x="5698713" y="2071678"/>
            <a:ext cx="2802377" cy="1857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Caso</a:t>
            </a:r>
            <a:r>
              <a:rPr lang="en-US" dirty="0" smtClean="0"/>
              <a:t> de </a:t>
            </a:r>
            <a:r>
              <a:rPr lang="en-US" dirty="0" err="1" smtClean="0"/>
              <a:t>estudio</a:t>
            </a:r>
            <a:r>
              <a:rPr lang="en-US" dirty="0" smtClean="0"/>
              <a:t> (3) - </a:t>
            </a:r>
            <a:r>
              <a:rPr lang="en-US" dirty="0" err="1" smtClean="0"/>
              <a:t>Datos</a:t>
            </a:r>
            <a:endParaRPr lang="es-AR" dirty="0"/>
          </a:p>
        </p:txBody>
      </p:sp>
      <p:sp>
        <p:nvSpPr>
          <p:cNvPr id="5" name="Content Placeholder 2"/>
          <p:cNvSpPr txBox="1">
            <a:spLocks/>
          </p:cNvSpPr>
          <p:nvPr/>
        </p:nvSpPr>
        <p:spPr>
          <a:xfrm>
            <a:off x="500034" y="2000240"/>
            <a:ext cx="8229600" cy="4389120"/>
          </a:xfrm>
          <a:prstGeom prst="rect">
            <a:avLst/>
          </a:prstGeom>
        </p:spPr>
        <p:txBody>
          <a:bodyPr vert="horz">
            <a:normAutofit/>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err="1" smtClean="0">
                <a:ln>
                  <a:noFill/>
                </a:ln>
                <a:solidFill>
                  <a:schemeClr val="tx1"/>
                </a:solidFill>
                <a:effectLst/>
                <a:uLnTx/>
                <a:uFillTx/>
                <a:latin typeface="+mj-lt"/>
                <a:ea typeface="+mn-ea"/>
                <a:cs typeface="+mn-cs"/>
              </a:rPr>
              <a:t>Histórico</a:t>
            </a:r>
            <a:r>
              <a:rPr kumimoji="0" lang="en-US" sz="2600" b="0" i="0" u="none" strike="noStrike" kern="1200" cap="none" spc="0" normalizeH="0" baseline="0" noProof="0" dirty="0" smtClean="0">
                <a:ln>
                  <a:noFill/>
                </a:ln>
                <a:solidFill>
                  <a:schemeClr val="tx1"/>
                </a:solidFill>
                <a:effectLst/>
                <a:uLnTx/>
                <a:uFillTx/>
                <a:latin typeface="+mj-lt"/>
                <a:ea typeface="+mn-ea"/>
                <a:cs typeface="+mn-cs"/>
              </a:rPr>
              <a:t> de </a:t>
            </a:r>
            <a:r>
              <a:rPr kumimoji="0" lang="en-US" sz="2600" b="0" i="0" u="none" strike="noStrike" kern="1200" cap="none" spc="0" normalizeH="0" baseline="0" noProof="0" dirty="0" err="1" smtClean="0">
                <a:ln>
                  <a:noFill/>
                </a:ln>
                <a:solidFill>
                  <a:schemeClr val="tx1"/>
                </a:solidFill>
                <a:effectLst/>
                <a:uLnTx/>
                <a:uFillTx/>
                <a:latin typeface="+mj-lt"/>
                <a:ea typeface="+mn-ea"/>
                <a:cs typeface="+mn-cs"/>
              </a:rPr>
              <a:t>datos</a:t>
            </a:r>
            <a:r>
              <a:rPr kumimoji="0" lang="en-US" sz="2600" b="0" i="0" u="none" strike="noStrike" kern="1200" cap="none" spc="0" normalizeH="0" baseline="0" noProof="0" dirty="0" smtClean="0">
                <a:ln>
                  <a:noFill/>
                </a:ln>
                <a:solidFill>
                  <a:schemeClr val="tx1"/>
                </a:solidFill>
                <a:effectLst/>
                <a:uLnTx/>
                <a:uFillTx/>
                <a:latin typeface="+mj-lt"/>
                <a:ea typeface="+mn-ea"/>
                <a:cs typeface="+mn-cs"/>
              </a:rPr>
              <a:t> de </a:t>
            </a:r>
            <a:r>
              <a:rPr kumimoji="0" lang="en-US" sz="2600" b="0" i="0" u="none" strike="noStrike" kern="1200" cap="none" spc="0" normalizeH="0" baseline="0" noProof="0" dirty="0" err="1" smtClean="0">
                <a:ln>
                  <a:noFill/>
                </a:ln>
                <a:solidFill>
                  <a:schemeClr val="tx1"/>
                </a:solidFill>
                <a:effectLst/>
                <a:uLnTx/>
                <a:uFillTx/>
                <a:latin typeface="+mj-lt"/>
                <a:ea typeface="+mn-ea"/>
                <a:cs typeface="+mn-cs"/>
              </a:rPr>
              <a:t>alta</a:t>
            </a:r>
            <a:r>
              <a:rPr kumimoji="0" lang="en-US" sz="2600" b="0" i="0" u="none" strike="noStrike" kern="1200" cap="none" spc="0" normalizeH="0" baseline="0" noProof="0" dirty="0" smtClean="0">
                <a:ln>
                  <a:noFill/>
                </a:ln>
                <a:solidFill>
                  <a:schemeClr val="tx1"/>
                </a:solidFill>
                <a:effectLst/>
                <a:uLnTx/>
                <a:uFillTx/>
                <a:latin typeface="+mj-lt"/>
                <a:ea typeface="+mn-ea"/>
                <a:cs typeface="+mn-cs"/>
              </a:rPr>
              <a:t> mar</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Provisto</a:t>
            </a:r>
            <a:r>
              <a:rPr kumimoji="0" lang="en-US" sz="2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por</a:t>
            </a:r>
            <a:r>
              <a:rPr kumimoji="0" lang="en-US" sz="2400" b="0" i="0" u="none" strike="noStrike" kern="1200" cap="none" spc="0" normalizeH="0" baseline="0" noProof="0" dirty="0" smtClean="0">
                <a:ln>
                  <a:noFill/>
                </a:ln>
                <a:solidFill>
                  <a:schemeClr val="tx1"/>
                </a:solidFill>
                <a:effectLst/>
                <a:uLnTx/>
                <a:uFillTx/>
                <a:latin typeface="+mj-lt"/>
                <a:ea typeface="+mn-ea"/>
                <a:cs typeface="+mn-cs"/>
              </a:rPr>
              <a:t>  la </a:t>
            </a: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agencia</a:t>
            </a:r>
            <a:r>
              <a:rPr kumimoji="0" lang="en-US" sz="2400" b="0" i="0" u="none" strike="noStrike" kern="1200" cap="none" spc="0" normalizeH="0" baseline="0" noProof="0" dirty="0" smtClean="0">
                <a:ln>
                  <a:noFill/>
                </a:ln>
                <a:solidFill>
                  <a:schemeClr val="tx1"/>
                </a:solidFill>
                <a:effectLst/>
                <a:uLnTx/>
                <a:uFillTx/>
                <a:latin typeface="+mj-lt"/>
                <a:ea typeface="+mn-ea"/>
                <a:cs typeface="+mn-cs"/>
              </a:rPr>
              <a:t> NOAA</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Proveen</a:t>
            </a:r>
            <a:r>
              <a:rPr kumimoji="0" lang="en-US" sz="2400" b="0" i="0" u="none" strike="noStrike" kern="1200" cap="none" spc="0" normalizeH="0" baseline="0" noProof="0" dirty="0" smtClean="0">
                <a:ln>
                  <a:noFill/>
                </a:ln>
                <a:solidFill>
                  <a:schemeClr val="tx1"/>
                </a:solidFill>
                <a:effectLst/>
                <a:uLnTx/>
                <a:uFillTx/>
                <a:latin typeface="+mj-lt"/>
                <a:ea typeface="+mn-ea"/>
                <a:cs typeface="+mn-cs"/>
              </a:rPr>
              <a:t>:</a:t>
            </a:r>
          </a:p>
          <a:p>
            <a:pPr marL="1920240" marR="0" lvl="6" indent="-182880" algn="l" defTabSz="914400" rtl="0" eaLnBrk="1" fontAlgn="auto" latinLnBrk="0" hangingPunct="1">
              <a:lnSpc>
                <a:spcPct val="100000"/>
              </a:lnSpc>
              <a:spcBef>
                <a:spcPct val="20000"/>
              </a:spcBef>
              <a:spcAft>
                <a:spcPts val="0"/>
              </a:spcAft>
              <a:buClr>
                <a:schemeClr val="accent6"/>
              </a:buClr>
              <a:buSzPct val="80000"/>
              <a:buFont typeface="Wingdings 2"/>
              <a:buChar char=""/>
              <a:tabLst/>
              <a:defRPr/>
            </a:pPr>
            <a:r>
              <a:rPr kumimoji="0" lang="en-US" sz="16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600" b="0" i="0" u="none" strike="noStrike" kern="1200" cap="none" spc="0" normalizeH="0" baseline="0" noProof="0" dirty="0" err="1" smtClean="0">
                <a:ln>
                  <a:noFill/>
                </a:ln>
                <a:solidFill>
                  <a:schemeClr val="tx1"/>
                </a:solidFill>
                <a:effectLst/>
                <a:uLnTx/>
                <a:uFillTx/>
                <a:latin typeface="+mj-lt"/>
                <a:ea typeface="+mn-ea"/>
                <a:cs typeface="+mn-cs"/>
              </a:rPr>
              <a:t>Dirección</a:t>
            </a:r>
            <a:r>
              <a:rPr kumimoji="0" lang="en-US" sz="16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600" b="0" i="0" u="none" strike="noStrike" kern="1200" cap="none" spc="0" normalizeH="0" baseline="0" noProof="0" dirty="0" err="1" smtClean="0">
                <a:ln>
                  <a:noFill/>
                </a:ln>
                <a:solidFill>
                  <a:schemeClr val="tx1"/>
                </a:solidFill>
                <a:effectLst/>
                <a:uLnTx/>
                <a:uFillTx/>
                <a:latin typeface="+mj-lt"/>
                <a:ea typeface="+mn-ea"/>
                <a:cs typeface="+mn-cs"/>
              </a:rPr>
              <a:t>Altura</a:t>
            </a:r>
            <a:r>
              <a:rPr kumimoji="0" lang="en-US" sz="16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600" b="0" i="0" u="none" strike="noStrike" kern="1200" cap="none" spc="0" normalizeH="0" baseline="0" noProof="0" dirty="0" err="1" smtClean="0">
                <a:ln>
                  <a:noFill/>
                </a:ln>
                <a:solidFill>
                  <a:schemeClr val="tx1"/>
                </a:solidFill>
                <a:effectLst/>
                <a:uLnTx/>
                <a:uFillTx/>
                <a:latin typeface="+mj-lt"/>
                <a:ea typeface="+mn-ea"/>
                <a:cs typeface="+mn-cs"/>
              </a:rPr>
              <a:t>Período</a:t>
            </a:r>
            <a:r>
              <a:rPr kumimoji="0" lang="en-US" sz="1600" b="0" i="0" u="none" strike="noStrike" kern="1200" cap="none" spc="0" normalizeH="0" baseline="0" noProof="0" dirty="0" smtClean="0">
                <a:ln>
                  <a:noFill/>
                </a:ln>
                <a:solidFill>
                  <a:schemeClr val="tx1"/>
                </a:solidFill>
                <a:effectLst/>
                <a:uLnTx/>
                <a:uFillTx/>
                <a:latin typeface="+mj-lt"/>
                <a:ea typeface="+mn-ea"/>
                <a:cs typeface="+mn-cs"/>
              </a:rPr>
              <a:t> de </a:t>
            </a:r>
            <a:r>
              <a:rPr kumimoji="0" lang="en-US" sz="1600" b="0" i="0" u="none" strike="noStrike" kern="1200" cap="none" spc="0" normalizeH="0" baseline="0" noProof="0" dirty="0" err="1" smtClean="0">
                <a:ln>
                  <a:noFill/>
                </a:ln>
                <a:solidFill>
                  <a:schemeClr val="tx1"/>
                </a:solidFill>
                <a:effectLst/>
                <a:uLnTx/>
                <a:uFillTx/>
                <a:latin typeface="+mj-lt"/>
                <a:ea typeface="+mn-ea"/>
                <a:cs typeface="+mn-cs"/>
              </a:rPr>
              <a:t>olas</a:t>
            </a:r>
            <a:r>
              <a:rPr kumimoji="0" lang="en-US" sz="1600" b="0" i="0" u="none" strike="noStrike" kern="1200" cap="none" spc="0" normalizeH="0" baseline="0" noProof="0" dirty="0" smtClean="0">
                <a:ln>
                  <a:noFill/>
                </a:ln>
                <a:solidFill>
                  <a:schemeClr val="tx1"/>
                </a:solidFill>
                <a:effectLst/>
                <a:uLnTx/>
                <a:uFillTx/>
                <a:latin typeface="+mj-lt"/>
                <a:ea typeface="+mn-ea"/>
                <a:cs typeface="+mn-cs"/>
              </a:rPr>
              <a:t>.</a:t>
            </a:r>
          </a:p>
          <a:p>
            <a:pPr marL="1920240" marR="0" lvl="6" indent="-182880" algn="l" defTabSz="914400" rtl="0" eaLnBrk="1" fontAlgn="auto" latinLnBrk="0" hangingPunct="1">
              <a:lnSpc>
                <a:spcPct val="100000"/>
              </a:lnSpc>
              <a:spcBef>
                <a:spcPct val="20000"/>
              </a:spcBef>
              <a:spcAft>
                <a:spcPts val="0"/>
              </a:spcAft>
              <a:buClr>
                <a:schemeClr val="accent6"/>
              </a:buClr>
              <a:buSzPct val="80000"/>
              <a:buFont typeface="Wingdings 2"/>
              <a:buChar char=""/>
              <a:tabLst/>
              <a:defRPr/>
            </a:pPr>
            <a:r>
              <a:rPr kumimoji="0" lang="en-US" sz="1600" b="0" i="0" u="none" strike="noStrike" kern="1200" cap="none" spc="0" normalizeH="0" baseline="0" noProof="0" dirty="0" err="1" smtClean="0">
                <a:ln>
                  <a:noFill/>
                </a:ln>
                <a:solidFill>
                  <a:schemeClr val="tx1"/>
                </a:solidFill>
                <a:effectLst/>
                <a:uLnTx/>
                <a:uFillTx/>
                <a:latin typeface="+mj-lt"/>
                <a:ea typeface="+mn-ea"/>
                <a:cs typeface="+mn-cs"/>
              </a:rPr>
              <a:t>Dirección</a:t>
            </a:r>
            <a:r>
              <a:rPr kumimoji="0" lang="en-US" sz="1600" b="0" i="0" u="none" strike="noStrike" kern="1200" cap="none" spc="0" normalizeH="0" baseline="0" noProof="0" dirty="0" smtClean="0">
                <a:ln>
                  <a:noFill/>
                </a:ln>
                <a:solidFill>
                  <a:schemeClr val="tx1"/>
                </a:solidFill>
                <a:effectLst/>
                <a:uLnTx/>
                <a:uFillTx/>
                <a:latin typeface="+mj-lt"/>
                <a:ea typeface="+mn-ea"/>
                <a:cs typeface="+mn-cs"/>
              </a:rPr>
              <a:t> y </a:t>
            </a:r>
            <a:r>
              <a:rPr kumimoji="0" lang="en-US" sz="1600" b="0" i="0" u="none" strike="noStrike" kern="1200" cap="none" spc="0" normalizeH="0" baseline="0" noProof="0" dirty="0" err="1" smtClean="0">
                <a:ln>
                  <a:noFill/>
                </a:ln>
                <a:solidFill>
                  <a:schemeClr val="tx1"/>
                </a:solidFill>
                <a:effectLst/>
                <a:uLnTx/>
                <a:uFillTx/>
                <a:latin typeface="+mj-lt"/>
                <a:ea typeface="+mn-ea"/>
                <a:cs typeface="+mn-cs"/>
              </a:rPr>
              <a:t>Velocidad</a:t>
            </a:r>
            <a:r>
              <a:rPr kumimoji="0" lang="en-US" sz="1600" b="0" i="0" u="none" strike="noStrike" kern="1200" cap="none" spc="0" normalizeH="0" baseline="0" noProof="0" dirty="0" smtClean="0">
                <a:ln>
                  <a:noFill/>
                </a:ln>
                <a:solidFill>
                  <a:schemeClr val="tx1"/>
                </a:solidFill>
                <a:effectLst/>
                <a:uLnTx/>
                <a:uFillTx/>
                <a:latin typeface="+mj-lt"/>
                <a:ea typeface="+mn-ea"/>
                <a:cs typeface="+mn-cs"/>
              </a:rPr>
              <a:t> del </a:t>
            </a:r>
            <a:r>
              <a:rPr kumimoji="0" lang="en-US" sz="1600" b="0" i="0" u="none" strike="noStrike" kern="1200" cap="none" spc="0" normalizeH="0" baseline="0" noProof="0" dirty="0" err="1" smtClean="0">
                <a:ln>
                  <a:noFill/>
                </a:ln>
                <a:solidFill>
                  <a:schemeClr val="tx1"/>
                </a:solidFill>
                <a:effectLst/>
                <a:uLnTx/>
                <a:uFillTx/>
                <a:latin typeface="+mj-lt"/>
                <a:ea typeface="+mn-ea"/>
                <a:cs typeface="+mn-cs"/>
              </a:rPr>
              <a:t>viento</a:t>
            </a:r>
            <a:r>
              <a:rPr kumimoji="0" lang="en-US" sz="1600" b="0" i="0" u="none" strike="noStrike" kern="1200" cap="none" spc="0" normalizeH="0" baseline="0" noProof="0" dirty="0" smtClean="0">
                <a:ln>
                  <a:noFill/>
                </a:ln>
                <a:solidFill>
                  <a:schemeClr val="tx1"/>
                </a:solidFill>
                <a:effectLst/>
                <a:uLnTx/>
                <a:uFillTx/>
                <a:latin typeface="+mj-lt"/>
                <a:ea typeface="+mn-ea"/>
                <a:cs typeface="+mn-cs"/>
              </a:rPr>
              <a:t>.</a:t>
            </a:r>
            <a:endParaRPr kumimoji="0" lang="es-AR" sz="1600" b="0" i="0" u="none" strike="noStrike" kern="1200" cap="none" spc="0" normalizeH="0" baseline="0" noProof="0" dirty="0" smtClean="0">
              <a:ln>
                <a:noFill/>
              </a:ln>
              <a:solidFill>
                <a:schemeClr val="tx1"/>
              </a:solidFill>
              <a:effectLst/>
              <a:uLnTx/>
              <a:uFillTx/>
              <a:latin typeface="+mj-lt"/>
              <a:ea typeface="+mn-ea"/>
              <a:cs typeface="+mn-cs"/>
            </a:endParaRP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Disponibles</a:t>
            </a:r>
            <a:r>
              <a:rPr kumimoji="0" lang="en-US" sz="2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desde</a:t>
            </a:r>
            <a:r>
              <a:rPr kumimoji="0" lang="en-US" sz="2400" b="0" i="0" u="none" strike="noStrike" kern="1200" cap="none" spc="0" normalizeH="0" baseline="0" noProof="0" dirty="0" smtClean="0">
                <a:ln>
                  <a:noFill/>
                </a:ln>
                <a:solidFill>
                  <a:schemeClr val="tx1"/>
                </a:solidFill>
                <a:effectLst/>
                <a:uLnTx/>
                <a:uFillTx/>
                <a:latin typeface="+mj-lt"/>
                <a:ea typeface="+mn-ea"/>
                <a:cs typeface="+mn-cs"/>
              </a:rPr>
              <a:t> 1997-2004</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Intervalo</a:t>
            </a:r>
            <a:r>
              <a:rPr kumimoji="0" lang="en-US" sz="2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cada</a:t>
            </a:r>
            <a:r>
              <a:rPr kumimoji="0" lang="en-US" sz="2400" b="0" i="0" u="none" strike="noStrike" kern="1200" cap="none" spc="0" normalizeH="0" baseline="0" noProof="0" dirty="0" smtClean="0">
                <a:ln>
                  <a:noFill/>
                </a:ln>
                <a:solidFill>
                  <a:schemeClr val="tx1"/>
                </a:solidFill>
                <a:effectLst/>
                <a:uLnTx/>
                <a:uFillTx/>
                <a:latin typeface="+mj-lt"/>
                <a:ea typeface="+mn-ea"/>
                <a:cs typeface="+mn-cs"/>
              </a:rPr>
              <a:t> 3 </a:t>
            </a: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horas</a:t>
            </a:r>
            <a:endParaRPr kumimoji="0" lang="en-US" sz="2400" b="0" i="0" u="none" strike="noStrike" kern="1200" cap="none" spc="0" normalizeH="0" baseline="0" noProof="0" dirty="0" smtClean="0">
              <a:ln>
                <a:noFill/>
              </a:ln>
              <a:solidFill>
                <a:schemeClr val="tx1"/>
              </a:solidFill>
              <a:effectLst/>
              <a:uLnTx/>
              <a:uFillTx/>
              <a:latin typeface="+mj-lt"/>
              <a:ea typeface="+mn-ea"/>
              <a:cs typeface="+mn-cs"/>
            </a:endParaRP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Olas</a:t>
            </a:r>
            <a:r>
              <a:rPr kumimoji="0" lang="en-US" sz="2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medidas</a:t>
            </a:r>
            <a:r>
              <a:rPr kumimoji="0" lang="en-US" sz="2400" b="0" i="0" u="none" strike="noStrike" kern="1200" cap="none" spc="0" normalizeH="0" baseline="0" noProof="0" dirty="0" smtClean="0">
                <a:ln>
                  <a:noFill/>
                </a:ln>
                <a:solidFill>
                  <a:schemeClr val="tx1"/>
                </a:solidFill>
                <a:effectLst/>
                <a:uLnTx/>
                <a:uFillTx/>
                <a:latin typeface="+mj-lt"/>
                <a:ea typeface="+mn-ea"/>
                <a:cs typeface="+mn-cs"/>
              </a:rPr>
              <a:t> en TTC(Trough To Crest)</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endParaRPr kumimoji="0" lang="en-US" sz="2400" b="0" i="0" u="none" strike="noStrike" kern="1200" cap="none" spc="0" normalizeH="0" baseline="0" noProof="0" dirty="0" smtClean="0">
              <a:ln>
                <a:noFill/>
              </a:ln>
              <a:solidFill>
                <a:schemeClr val="tx1"/>
              </a:solidFill>
              <a:effectLst/>
              <a:uLnTx/>
              <a:uFillTx/>
              <a:latin typeface="+mj-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err="1" smtClean="0">
                <a:ln>
                  <a:noFill/>
                </a:ln>
                <a:solidFill>
                  <a:schemeClr val="tx1"/>
                </a:solidFill>
                <a:effectLst/>
                <a:uLnTx/>
                <a:uFillTx/>
                <a:latin typeface="+mj-lt"/>
                <a:ea typeface="+mn-ea"/>
                <a:cs typeface="+mn-cs"/>
              </a:rPr>
              <a:t>Pronósticos</a:t>
            </a:r>
            <a:r>
              <a:rPr kumimoji="0" lang="en-US" sz="26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2600" b="0" i="0" u="none" strike="noStrike" kern="1200" cap="none" spc="0" normalizeH="0" baseline="0" noProof="0" dirty="0" err="1" smtClean="0">
                <a:ln>
                  <a:noFill/>
                </a:ln>
                <a:solidFill>
                  <a:schemeClr val="tx1"/>
                </a:solidFill>
                <a:effectLst/>
                <a:uLnTx/>
                <a:uFillTx/>
                <a:latin typeface="+mj-lt"/>
                <a:ea typeface="+mn-ea"/>
                <a:cs typeface="+mn-cs"/>
              </a:rPr>
              <a:t>diarios</a:t>
            </a:r>
            <a:r>
              <a:rPr kumimoji="0" lang="en-US" sz="26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2600" b="0" i="0" u="none" strike="noStrike" kern="1200" cap="none" spc="0" normalizeH="0" baseline="0" noProof="0" dirty="0" err="1" smtClean="0">
                <a:ln>
                  <a:noFill/>
                </a:ln>
                <a:solidFill>
                  <a:schemeClr val="tx1"/>
                </a:solidFill>
                <a:effectLst/>
                <a:uLnTx/>
                <a:uFillTx/>
                <a:latin typeface="+mj-lt"/>
                <a:ea typeface="+mn-ea"/>
                <a:cs typeface="+mn-cs"/>
              </a:rPr>
              <a:t>descargados</a:t>
            </a:r>
            <a:r>
              <a:rPr kumimoji="0" lang="en-US" sz="2600" b="0" i="0" u="none" strike="noStrike" kern="1200" cap="none" spc="0" normalizeH="0" baseline="0" noProof="0" dirty="0" smtClean="0">
                <a:ln>
                  <a:noFill/>
                </a:ln>
                <a:solidFill>
                  <a:schemeClr val="tx1"/>
                </a:solidFill>
                <a:effectLst/>
                <a:uLnTx/>
                <a:uFillTx/>
                <a:latin typeface="+mj-lt"/>
                <a:ea typeface="+mn-ea"/>
                <a:cs typeface="+mn-cs"/>
              </a:rPr>
              <a:t> a </a:t>
            </a:r>
            <a:r>
              <a:rPr kumimoji="0" lang="en-US" sz="2600" b="0" i="0" u="none" strike="noStrike" kern="1200" cap="none" spc="0" normalizeH="0" baseline="0" noProof="0" dirty="0" err="1" smtClean="0">
                <a:ln>
                  <a:noFill/>
                </a:ln>
                <a:solidFill>
                  <a:schemeClr val="tx1"/>
                </a:solidFill>
                <a:effectLst/>
                <a:uLnTx/>
                <a:uFillTx/>
                <a:latin typeface="+mj-lt"/>
                <a:ea typeface="+mn-ea"/>
                <a:cs typeface="+mn-cs"/>
              </a:rPr>
              <a:t>través</a:t>
            </a:r>
            <a:r>
              <a:rPr kumimoji="0" lang="en-US" sz="2600" b="0" i="0" u="none" strike="noStrike" kern="1200" cap="none" spc="0" normalizeH="0" baseline="0" noProof="0" dirty="0" smtClean="0">
                <a:ln>
                  <a:noFill/>
                </a:ln>
                <a:solidFill>
                  <a:schemeClr val="tx1"/>
                </a:solidFill>
                <a:effectLst/>
                <a:uLnTx/>
                <a:uFillTx/>
                <a:latin typeface="+mj-lt"/>
                <a:ea typeface="+mn-ea"/>
                <a:cs typeface="+mn-cs"/>
              </a:rPr>
              <a:t> de internet</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6" name="Picture 2" descr="http://www.surfnewsnetwork.com/includescontent/models/fnmoc/ww3.w.npac.sig_wav_ht/ww3.w.npac.sig_wav_ht_2010-08-18.084.gif"/>
          <p:cNvPicPr>
            <a:picLocks noChangeAspect="1" noChangeArrowheads="1"/>
          </p:cNvPicPr>
          <p:nvPr/>
        </p:nvPicPr>
        <p:blipFill>
          <a:blip r:embed="rId2" cstate="print"/>
          <a:srcRect/>
          <a:stretch>
            <a:fillRect/>
          </a:stretch>
        </p:blipFill>
        <p:spPr bwMode="auto">
          <a:xfrm>
            <a:off x="5653550" y="2071678"/>
            <a:ext cx="2849641" cy="2214578"/>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Preprocesamiento</a:t>
            </a:r>
            <a:r>
              <a:rPr lang="en-US" dirty="0" smtClean="0"/>
              <a:t> (1)</a:t>
            </a:r>
            <a:endParaRPr lang="es-AR" dirty="0"/>
          </a:p>
        </p:txBody>
      </p:sp>
      <p:sp>
        <p:nvSpPr>
          <p:cNvPr id="3" name="Content Placeholder 2"/>
          <p:cNvSpPr>
            <a:spLocks noGrp="1"/>
          </p:cNvSpPr>
          <p:nvPr>
            <p:ph idx="1"/>
          </p:nvPr>
        </p:nvSpPr>
        <p:spPr/>
        <p:txBody>
          <a:bodyPr/>
          <a:lstStyle/>
          <a:p>
            <a:r>
              <a:rPr lang="en-US" dirty="0" err="1" smtClean="0"/>
              <a:t>Normalización</a:t>
            </a:r>
            <a:r>
              <a:rPr lang="en-US" dirty="0" smtClean="0"/>
              <a:t> de </a:t>
            </a:r>
            <a:r>
              <a:rPr lang="en-US" dirty="0" err="1" smtClean="0"/>
              <a:t>las</a:t>
            </a:r>
            <a:r>
              <a:rPr lang="en-US" dirty="0" smtClean="0"/>
              <a:t> </a:t>
            </a:r>
            <a:r>
              <a:rPr lang="en-US" dirty="0" err="1" smtClean="0"/>
              <a:t>unidades</a:t>
            </a:r>
            <a:r>
              <a:rPr lang="en-US" dirty="0" smtClean="0"/>
              <a:t> de </a:t>
            </a:r>
            <a:r>
              <a:rPr lang="en-US" dirty="0" err="1" smtClean="0"/>
              <a:t>reporte</a:t>
            </a:r>
            <a:r>
              <a:rPr lang="en-US" dirty="0" smtClean="0"/>
              <a:t> de </a:t>
            </a:r>
            <a:r>
              <a:rPr lang="en-US" dirty="0" err="1" smtClean="0"/>
              <a:t>olas</a:t>
            </a:r>
            <a:r>
              <a:rPr lang="en-US" dirty="0" smtClean="0"/>
              <a:t> </a:t>
            </a:r>
            <a:endParaRPr lang="es-AR" dirty="0"/>
          </a:p>
        </p:txBody>
      </p:sp>
      <p:pic>
        <p:nvPicPr>
          <p:cNvPr id="4" name="Picture 2"/>
          <p:cNvPicPr>
            <a:picLocks noChangeAspect="1" noChangeArrowheads="1"/>
          </p:cNvPicPr>
          <p:nvPr/>
        </p:nvPicPr>
        <p:blipFill>
          <a:blip r:embed="rId2" cstate="print"/>
          <a:srcRect/>
          <a:stretch>
            <a:fillRect/>
          </a:stretch>
        </p:blipFill>
        <p:spPr bwMode="auto">
          <a:xfrm>
            <a:off x="2000232" y="2928934"/>
            <a:ext cx="5000660" cy="3295564"/>
          </a:xfrm>
          <a:prstGeom prst="rect">
            <a:avLst/>
          </a:prstGeom>
          <a:noFill/>
          <a:ln w="9525">
            <a:noFill/>
            <a:miter lim="800000"/>
            <a:headEnd/>
            <a:tailEnd/>
          </a:ln>
        </p:spPr>
      </p:pic>
      <p:pic>
        <p:nvPicPr>
          <p:cNvPr id="5" name="Picture 4" descr="HSF to Trough to Crest ES.jpg"/>
          <p:cNvPicPr>
            <a:picLocks noChangeAspect="1"/>
          </p:cNvPicPr>
          <p:nvPr/>
        </p:nvPicPr>
        <p:blipFill>
          <a:blip r:embed="rId3" cstate="print"/>
          <a:stretch>
            <a:fillRect/>
          </a:stretch>
        </p:blipFill>
        <p:spPr>
          <a:xfrm>
            <a:off x="1981217" y="3357562"/>
            <a:ext cx="5019675" cy="2600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Preprocesamiento</a:t>
            </a:r>
            <a:r>
              <a:rPr lang="en-US" dirty="0" smtClean="0"/>
              <a:t> (2)</a:t>
            </a:r>
            <a:endParaRPr lang="es-AR" dirty="0"/>
          </a:p>
        </p:txBody>
      </p:sp>
      <p:sp>
        <p:nvSpPr>
          <p:cNvPr id="3" name="Content Placeholder 2"/>
          <p:cNvSpPr>
            <a:spLocks noGrp="1"/>
          </p:cNvSpPr>
          <p:nvPr>
            <p:ph idx="1"/>
          </p:nvPr>
        </p:nvSpPr>
        <p:spPr/>
        <p:txBody>
          <a:bodyPr/>
          <a:lstStyle/>
          <a:p>
            <a:r>
              <a:rPr lang="en-US" dirty="0" err="1" smtClean="0">
                <a:latin typeface="+mj-lt"/>
              </a:rPr>
              <a:t>Acoplamiento</a:t>
            </a:r>
            <a:r>
              <a:rPr lang="en-US" dirty="0" smtClean="0">
                <a:latin typeface="+mj-lt"/>
              </a:rPr>
              <a:t> </a:t>
            </a:r>
            <a:r>
              <a:rPr lang="en-US" dirty="0" err="1" smtClean="0">
                <a:latin typeface="+mj-lt"/>
              </a:rPr>
              <a:t>Observacion</a:t>
            </a:r>
            <a:r>
              <a:rPr lang="en-US" dirty="0" smtClean="0">
                <a:latin typeface="+mj-lt"/>
              </a:rPr>
              <a:t> Visual – </a:t>
            </a:r>
            <a:r>
              <a:rPr lang="en-US" dirty="0" err="1" smtClean="0">
                <a:latin typeface="+mj-lt"/>
              </a:rPr>
              <a:t>WaveWatchIII</a:t>
            </a:r>
            <a:endParaRPr lang="en-US" dirty="0" smtClean="0">
              <a:latin typeface="+mj-lt"/>
            </a:endParaRPr>
          </a:p>
          <a:p>
            <a:pPr marL="1399032" lvl="3" indent="-457200">
              <a:buClr>
                <a:schemeClr val="accent1"/>
              </a:buClr>
              <a:buAutoNum type="arabicParenR"/>
            </a:pPr>
            <a:r>
              <a:rPr lang="en-US" sz="2400" dirty="0" err="1" smtClean="0">
                <a:latin typeface="+mj-lt"/>
              </a:rPr>
              <a:t>Filtrado</a:t>
            </a:r>
            <a:r>
              <a:rPr lang="en-US" sz="2400" dirty="0" smtClean="0">
                <a:latin typeface="+mj-lt"/>
              </a:rPr>
              <a:t> de </a:t>
            </a:r>
            <a:r>
              <a:rPr lang="en-US" sz="2400" dirty="0" err="1" smtClean="0">
                <a:latin typeface="+mj-lt"/>
              </a:rPr>
              <a:t>todos</a:t>
            </a:r>
            <a:r>
              <a:rPr lang="en-US" sz="2400" dirty="0" smtClean="0">
                <a:latin typeface="+mj-lt"/>
              </a:rPr>
              <a:t> los WW3 </a:t>
            </a:r>
            <a:r>
              <a:rPr lang="en-US" sz="2400" dirty="0" err="1" smtClean="0">
                <a:latin typeface="+mj-lt"/>
              </a:rPr>
              <a:t>que</a:t>
            </a:r>
            <a:r>
              <a:rPr lang="en-US" sz="2400" dirty="0" smtClean="0">
                <a:latin typeface="+mj-lt"/>
              </a:rPr>
              <a:t> no </a:t>
            </a:r>
            <a:r>
              <a:rPr lang="en-US" sz="2400" dirty="0" err="1" smtClean="0">
                <a:latin typeface="+mj-lt"/>
              </a:rPr>
              <a:t>pertenecen</a:t>
            </a:r>
            <a:r>
              <a:rPr lang="en-US" sz="2400" dirty="0" smtClean="0">
                <a:latin typeface="+mj-lt"/>
              </a:rPr>
              <a:t> al </a:t>
            </a:r>
            <a:r>
              <a:rPr lang="en-US" sz="2400" dirty="0" err="1" smtClean="0">
                <a:latin typeface="+mj-lt"/>
              </a:rPr>
              <a:t>horario</a:t>
            </a:r>
            <a:r>
              <a:rPr lang="en-US" sz="2400" dirty="0" smtClean="0">
                <a:latin typeface="+mj-lt"/>
              </a:rPr>
              <a:t> de </a:t>
            </a:r>
            <a:r>
              <a:rPr lang="en-US" sz="2400" dirty="0" err="1" smtClean="0">
                <a:latin typeface="+mj-lt"/>
              </a:rPr>
              <a:t>luz</a:t>
            </a:r>
            <a:r>
              <a:rPr lang="en-US" sz="2400" dirty="0" smtClean="0">
                <a:latin typeface="+mj-lt"/>
              </a:rPr>
              <a:t> solar</a:t>
            </a:r>
          </a:p>
          <a:p>
            <a:pPr marL="1399032" lvl="3" indent="-457200">
              <a:buClr>
                <a:schemeClr val="accent1"/>
              </a:buClr>
              <a:buAutoNum type="arabicParenR"/>
            </a:pPr>
            <a:r>
              <a:rPr lang="en-US" sz="2400" dirty="0" err="1" smtClean="0">
                <a:latin typeface="+mj-lt"/>
              </a:rPr>
              <a:t>Seleccionar</a:t>
            </a:r>
            <a:r>
              <a:rPr lang="en-US" sz="2400" dirty="0" smtClean="0">
                <a:latin typeface="+mj-lt"/>
              </a:rPr>
              <a:t> el </a:t>
            </a:r>
            <a:r>
              <a:rPr lang="en-US" sz="2400" dirty="0" err="1" smtClean="0">
                <a:latin typeface="+mj-lt"/>
              </a:rPr>
              <a:t>reporte</a:t>
            </a:r>
            <a:r>
              <a:rPr lang="en-US" sz="2400" dirty="0" smtClean="0">
                <a:latin typeface="+mj-lt"/>
              </a:rPr>
              <a:t> WW3 de mayor </a:t>
            </a:r>
            <a:r>
              <a:rPr lang="en-US" sz="2400" dirty="0" err="1" smtClean="0">
                <a:latin typeface="+mj-lt"/>
              </a:rPr>
              <a:t>altura</a:t>
            </a:r>
            <a:r>
              <a:rPr lang="en-US" sz="2400" dirty="0" smtClean="0">
                <a:latin typeface="+mj-lt"/>
              </a:rPr>
              <a:t> de </a:t>
            </a:r>
            <a:r>
              <a:rPr lang="en-US" sz="2400" dirty="0" err="1" smtClean="0">
                <a:latin typeface="+mj-lt"/>
              </a:rPr>
              <a:t>cada</a:t>
            </a:r>
            <a:r>
              <a:rPr lang="en-US" sz="2400" dirty="0" smtClean="0">
                <a:latin typeface="+mj-lt"/>
              </a:rPr>
              <a:t> </a:t>
            </a:r>
            <a:r>
              <a:rPr lang="en-US" sz="2400" dirty="0" err="1" smtClean="0">
                <a:latin typeface="+mj-lt"/>
              </a:rPr>
              <a:t>día</a:t>
            </a:r>
            <a:endParaRPr lang="en-US" sz="2400" dirty="0" smtClean="0">
              <a:latin typeface="+mj-lt"/>
            </a:endParaRPr>
          </a:p>
          <a:p>
            <a:endParaRPr lang="es-A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Preprocesamiento</a:t>
            </a:r>
            <a:r>
              <a:rPr lang="en-US" dirty="0" smtClean="0"/>
              <a:t> (3)</a:t>
            </a:r>
            <a:endParaRPr lang="es-AR" dirty="0"/>
          </a:p>
        </p:txBody>
      </p:sp>
      <p:sp>
        <p:nvSpPr>
          <p:cNvPr id="4" name="Content Placeholder 2"/>
          <p:cNvSpPr>
            <a:spLocks noGrp="1"/>
          </p:cNvSpPr>
          <p:nvPr>
            <p:ph idx="1"/>
          </p:nvPr>
        </p:nvSpPr>
        <p:spPr>
          <a:xfrm>
            <a:off x="457200" y="2040276"/>
            <a:ext cx="8229600" cy="4389120"/>
          </a:xfrm>
        </p:spPr>
        <p:txBody>
          <a:bodyPr>
            <a:normAutofit/>
          </a:bodyPr>
          <a:lstStyle/>
          <a:p>
            <a:pPr algn="just"/>
            <a:r>
              <a:rPr lang="en-US" dirty="0" err="1" smtClean="0">
                <a:latin typeface="+mj-lt"/>
              </a:rPr>
              <a:t>Modelos</a:t>
            </a:r>
            <a:r>
              <a:rPr lang="en-US" dirty="0" smtClean="0">
                <a:latin typeface="+mj-lt"/>
              </a:rPr>
              <a:t> de </a:t>
            </a:r>
            <a:r>
              <a:rPr lang="en-US" dirty="0" err="1" smtClean="0">
                <a:latin typeface="+mj-lt"/>
              </a:rPr>
              <a:t>Instancias</a:t>
            </a:r>
            <a:r>
              <a:rPr lang="en-US" dirty="0" smtClean="0">
                <a:latin typeface="+mj-lt"/>
              </a:rPr>
              <a:t>:</a:t>
            </a:r>
            <a:endParaRPr lang="es-ES" dirty="0" smtClean="0">
              <a:latin typeface="+mj-lt"/>
            </a:endParaRPr>
          </a:p>
          <a:p>
            <a:pPr lvl="1" algn="just"/>
            <a:r>
              <a:rPr lang="es-ES" sz="2000" b="1" i="1" dirty="0" smtClean="0">
                <a:latin typeface="+mj-lt"/>
              </a:rPr>
              <a:t>“</a:t>
            </a:r>
            <a:r>
              <a:rPr lang="es-ES" sz="2000" b="1" dirty="0" smtClean="0">
                <a:latin typeface="+mj-lt"/>
              </a:rPr>
              <a:t>WW3SimpleStrategy</a:t>
            </a:r>
            <a:r>
              <a:rPr lang="es-ES" sz="2000" b="1" i="1" dirty="0" smtClean="0">
                <a:latin typeface="+mj-lt"/>
              </a:rPr>
              <a:t>”:</a:t>
            </a:r>
          </a:p>
          <a:p>
            <a:pPr lvl="1" algn="just">
              <a:buNone/>
            </a:pPr>
            <a:r>
              <a:rPr lang="es-AR" sz="2000" i="1" dirty="0" smtClean="0">
                <a:latin typeface="+mj-lt"/>
              </a:rPr>
              <a:t>{Altura, dirección, periodo, observación } </a:t>
            </a:r>
          </a:p>
          <a:p>
            <a:pPr lvl="1" algn="just"/>
            <a:r>
              <a:rPr lang="es-ES" sz="2000" b="1" i="1" dirty="0" smtClean="0">
                <a:latin typeface="+mj-lt"/>
              </a:rPr>
              <a:t>“WW3TwoGridPointStrategy”:</a:t>
            </a:r>
          </a:p>
          <a:p>
            <a:pPr lvl="1" algn="just">
              <a:buNone/>
            </a:pPr>
            <a:r>
              <a:rPr lang="es-AR" sz="2000" i="1" dirty="0" smtClean="0">
                <a:latin typeface="+mj-lt"/>
              </a:rPr>
              <a:t>{AlturaX1, direcciónX1, periodoX1, AlturaX2, promedioX2, periodoX2, observación}</a:t>
            </a:r>
            <a:endParaRPr lang="es-ES" sz="2000" b="1" i="1" dirty="0" smtClean="0">
              <a:latin typeface="+mj-lt"/>
            </a:endParaRPr>
          </a:p>
          <a:p>
            <a:pPr lvl="1" algn="just"/>
            <a:r>
              <a:rPr lang="es-ES" sz="2000" b="1" i="1" dirty="0" smtClean="0">
                <a:latin typeface="+mj-lt"/>
              </a:rPr>
              <a:t>“WW3LastNLecturesStrategy”:</a:t>
            </a:r>
          </a:p>
          <a:p>
            <a:pPr lvl="1" algn="just">
              <a:buNone/>
            </a:pPr>
            <a:r>
              <a:rPr lang="es-AR" sz="2000" i="1" dirty="0" smtClean="0">
                <a:latin typeface="+mj-lt"/>
              </a:rPr>
              <a:t>{Altura T1, dirección T1, período T1,…, altura </a:t>
            </a:r>
            <a:r>
              <a:rPr lang="es-AR" sz="2000" i="1" dirty="0" err="1" smtClean="0">
                <a:latin typeface="+mj-lt"/>
              </a:rPr>
              <a:t>Tn</a:t>
            </a:r>
            <a:r>
              <a:rPr lang="es-AR" sz="2000" i="1" dirty="0" smtClean="0">
                <a:latin typeface="+mj-lt"/>
              </a:rPr>
              <a:t>, dirección </a:t>
            </a:r>
            <a:r>
              <a:rPr lang="es-AR" sz="2000" i="1" dirty="0" err="1" smtClean="0">
                <a:latin typeface="+mj-lt"/>
              </a:rPr>
              <a:t>Tn</a:t>
            </a:r>
            <a:r>
              <a:rPr lang="es-AR" sz="2000" i="1" dirty="0" smtClean="0">
                <a:latin typeface="+mj-lt"/>
              </a:rPr>
              <a:t>, periodo </a:t>
            </a:r>
            <a:r>
              <a:rPr lang="es-AR" sz="2000" i="1" dirty="0" err="1" smtClean="0">
                <a:latin typeface="+mj-lt"/>
              </a:rPr>
              <a:t>Tn</a:t>
            </a:r>
            <a:r>
              <a:rPr lang="es-AR" sz="2000" i="1" dirty="0" smtClean="0">
                <a:latin typeface="+mj-lt"/>
              </a:rPr>
              <a:t>, observación}</a:t>
            </a:r>
            <a:endParaRPr lang="es-ES" sz="2000" b="1" i="1" dirty="0" smtClean="0">
              <a:latin typeface="+mj-lt"/>
            </a:endParaRPr>
          </a:p>
          <a:p>
            <a:pPr lvl="1" algn="just"/>
            <a:r>
              <a:rPr lang="es-ES" sz="2000" b="1" i="1" dirty="0" smtClean="0">
                <a:latin typeface="+mj-lt"/>
              </a:rPr>
              <a:t>“WW3LastNDaysStrategy”:</a:t>
            </a:r>
          </a:p>
          <a:p>
            <a:pPr lvl="1" algn="just">
              <a:buNone/>
            </a:pPr>
            <a:r>
              <a:rPr lang="es-AR" sz="2000" i="1" dirty="0" smtClean="0">
                <a:latin typeface="+mj-lt"/>
              </a:rPr>
              <a:t>{Altura T1, dirección T1, período T1,…, altura </a:t>
            </a:r>
            <a:r>
              <a:rPr lang="es-AR" sz="2000" i="1" dirty="0" err="1" smtClean="0">
                <a:latin typeface="+mj-lt"/>
              </a:rPr>
              <a:t>Tn</a:t>
            </a:r>
            <a:r>
              <a:rPr lang="es-AR" sz="2000" i="1" dirty="0" smtClean="0">
                <a:latin typeface="+mj-lt"/>
              </a:rPr>
              <a:t>, dirección </a:t>
            </a:r>
            <a:r>
              <a:rPr lang="es-AR" sz="2000" i="1" dirty="0" err="1" smtClean="0">
                <a:latin typeface="+mj-lt"/>
              </a:rPr>
              <a:t>Tn</a:t>
            </a:r>
            <a:r>
              <a:rPr lang="es-AR" sz="2000" i="1" dirty="0" smtClean="0">
                <a:latin typeface="+mj-lt"/>
              </a:rPr>
              <a:t>, periodo </a:t>
            </a:r>
            <a:r>
              <a:rPr lang="es-AR" sz="2000" i="1" dirty="0" err="1" smtClean="0">
                <a:latin typeface="+mj-lt"/>
              </a:rPr>
              <a:t>Tn</a:t>
            </a:r>
            <a:r>
              <a:rPr lang="es-AR" sz="2000" i="1" dirty="0" smtClean="0">
                <a:latin typeface="+mj-lt"/>
              </a:rPr>
              <a:t>, observación}</a:t>
            </a:r>
            <a:endParaRPr lang="es-AR" sz="2000" dirty="0" smtClean="0">
              <a:latin typeface="+mj-lt"/>
            </a:endParaRPr>
          </a:p>
          <a:p>
            <a:endParaRPr lang="es-AR" dirty="0" smtClean="0"/>
          </a:p>
          <a:p>
            <a:endParaRPr lang="es-A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fade">
                                      <p:cBhvr>
                                        <p:cTn id="15" dur="500"/>
                                        <p:tgtEl>
                                          <p:spTgt spid="4">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animEffect transition="in" filter="fade">
                                      <p:cBhvr>
                                        <p:cTn id="18" dur="500"/>
                                        <p:tgtEl>
                                          <p:spTgt spid="4">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Effect transition="in" filter="fade">
                                      <p:cBhvr>
                                        <p:cTn id="23" dur="500"/>
                                        <p:tgtEl>
                                          <p:spTgt spid="4">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8" end="8"/>
                                            </p:txEl>
                                          </p:spTgt>
                                        </p:tgtEl>
                                        <p:attrNameLst>
                                          <p:attrName>style.visibility</p:attrName>
                                        </p:attrNameLst>
                                      </p:cBhvr>
                                      <p:to>
                                        <p:strVal val="visible"/>
                                      </p:to>
                                    </p:set>
                                    <p:animEffect transition="in" filter="fade">
                                      <p:cBhvr>
                                        <p:cTn id="26"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Contexto</a:t>
            </a:r>
            <a:r>
              <a:rPr lang="en-US" dirty="0" smtClean="0"/>
              <a:t> (1)</a:t>
            </a:r>
            <a:endParaRPr lang="es-AR" dirty="0"/>
          </a:p>
        </p:txBody>
      </p:sp>
      <p:sp>
        <p:nvSpPr>
          <p:cNvPr id="3" name="Content Placeholder 2"/>
          <p:cNvSpPr>
            <a:spLocks noGrp="1"/>
          </p:cNvSpPr>
          <p:nvPr>
            <p:ph idx="1"/>
          </p:nvPr>
        </p:nvSpPr>
        <p:spPr/>
        <p:txBody>
          <a:bodyPr/>
          <a:lstStyle/>
          <a:p>
            <a:r>
              <a:rPr lang="en-US" dirty="0" err="1" smtClean="0">
                <a:latin typeface="+mj-lt"/>
              </a:rPr>
              <a:t>Olas</a:t>
            </a:r>
            <a:r>
              <a:rPr lang="en-US" dirty="0" smtClean="0">
                <a:latin typeface="+mj-lt"/>
              </a:rPr>
              <a:t> en la </a:t>
            </a:r>
            <a:r>
              <a:rPr lang="en-US" dirty="0" err="1" smtClean="0">
                <a:latin typeface="+mj-lt"/>
              </a:rPr>
              <a:t>costa</a:t>
            </a:r>
            <a:endParaRPr lang="es-AR" dirty="0">
              <a:latin typeface="+mj-lt"/>
            </a:endParaRPr>
          </a:p>
        </p:txBody>
      </p:sp>
      <p:pic>
        <p:nvPicPr>
          <p:cNvPr id="4" name="Picture 3" descr="nearshore_wave_montage.jpg"/>
          <p:cNvPicPr>
            <a:picLocks noChangeAspect="1"/>
          </p:cNvPicPr>
          <p:nvPr/>
        </p:nvPicPr>
        <p:blipFill>
          <a:blip r:embed="rId2" cstate="print"/>
          <a:stretch>
            <a:fillRect/>
          </a:stretch>
        </p:blipFill>
        <p:spPr>
          <a:xfrm>
            <a:off x="1643042" y="2532074"/>
            <a:ext cx="5953140" cy="396876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solidFill>
                  <a:schemeClr val="accent2">
                    <a:lumMod val="75000"/>
                  </a:schemeClr>
                </a:solidFill>
                <a:latin typeface="+mj-lt"/>
              </a:rPr>
              <a:t>Experimentación</a:t>
            </a:r>
            <a:endParaRPr lang="en-US" dirty="0" smtClean="0">
              <a:solidFill>
                <a:schemeClr val="accent2">
                  <a:lumMod val="75000"/>
                </a:schemeClr>
              </a:solidFill>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Experimentación (1)</a:t>
            </a:r>
            <a:endParaRPr lang="es-AR" dirty="0"/>
          </a:p>
        </p:txBody>
      </p:sp>
      <p:sp>
        <p:nvSpPr>
          <p:cNvPr id="3" name="Content Placeholder 2"/>
          <p:cNvSpPr>
            <a:spLocks noGrp="1"/>
          </p:cNvSpPr>
          <p:nvPr>
            <p:ph idx="1"/>
          </p:nvPr>
        </p:nvSpPr>
        <p:spPr/>
        <p:txBody>
          <a:bodyPr>
            <a:normAutofit lnSpcReduction="10000"/>
          </a:bodyPr>
          <a:lstStyle/>
          <a:p>
            <a:r>
              <a:rPr lang="es-AR" dirty="0" smtClean="0">
                <a:latin typeface="+mj-lt"/>
              </a:rPr>
              <a:t>Objetivos: </a:t>
            </a:r>
          </a:p>
          <a:p>
            <a:pPr marL="880110" lvl="1" indent="-514350">
              <a:buFont typeface="+mj-lt"/>
              <a:buAutoNum type="arabicPeriod"/>
            </a:pPr>
            <a:r>
              <a:rPr lang="es-AR" dirty="0" smtClean="0">
                <a:latin typeface="+mj-lt"/>
              </a:rPr>
              <a:t>Encontrar la combinación óptima [algoritmo de aprendizaje de máquina / modelo de instancia].</a:t>
            </a:r>
          </a:p>
          <a:p>
            <a:pPr marL="880110" lvl="1" indent="-514350">
              <a:buFont typeface="+mj-lt"/>
              <a:buAutoNum type="arabicPeriod"/>
            </a:pPr>
            <a:r>
              <a:rPr lang="es-AR" dirty="0" smtClean="0">
                <a:latin typeface="+mj-lt"/>
              </a:rPr>
              <a:t>Evaluar el desempeño del clasificador  resultante.</a:t>
            </a:r>
          </a:p>
          <a:p>
            <a:endParaRPr lang="es-AR" dirty="0" smtClean="0">
              <a:latin typeface="+mj-lt"/>
            </a:endParaRPr>
          </a:p>
          <a:p>
            <a:r>
              <a:rPr lang="es-AR" dirty="0" smtClean="0">
                <a:latin typeface="+mj-lt"/>
              </a:rPr>
              <a:t>Consideraciones  generales (1):</a:t>
            </a:r>
          </a:p>
          <a:p>
            <a:pPr lvl="1"/>
            <a:r>
              <a:rPr lang="es-AR" dirty="0" smtClean="0">
                <a:latin typeface="+mj-lt"/>
              </a:rPr>
              <a:t>Utilización de la herramienta WEKA.</a:t>
            </a:r>
          </a:p>
          <a:p>
            <a:pPr lvl="1"/>
            <a:r>
              <a:rPr lang="es-AR" dirty="0" smtClean="0">
                <a:latin typeface="+mj-lt"/>
              </a:rPr>
              <a:t>Se evaluaron 4 algoritmos de clasificación : </a:t>
            </a:r>
          </a:p>
          <a:p>
            <a:pPr lvl="1">
              <a:buNone/>
            </a:pPr>
            <a:r>
              <a:rPr lang="es-AR" dirty="0" smtClean="0">
                <a:latin typeface="+mj-lt"/>
              </a:rPr>
              <a:t>	[Reg. Lineal, SVM, Redes neuronales, Arboles Modelo]</a:t>
            </a:r>
          </a:p>
          <a:p>
            <a:pPr lvl="1"/>
            <a:r>
              <a:rPr lang="es-AR" dirty="0" smtClean="0">
                <a:latin typeface="+mj-lt"/>
              </a:rPr>
              <a:t>Parametrización de los algoritmos</a:t>
            </a:r>
          </a:p>
          <a:p>
            <a:pPr lvl="1"/>
            <a:endParaRPr lang="es-AR" dirty="0" smtClean="0">
              <a:latin typeface="+mj-lt"/>
            </a:endParaRPr>
          </a:p>
          <a:p>
            <a:endParaRPr lang="es-AR" dirty="0" smtClean="0"/>
          </a:p>
        </p:txBody>
      </p:sp>
      <p:pic>
        <p:nvPicPr>
          <p:cNvPr id="32769" name="Picture 1"/>
          <p:cNvPicPr>
            <a:picLocks noChangeAspect="1" noChangeArrowheads="1"/>
          </p:cNvPicPr>
          <p:nvPr/>
        </p:nvPicPr>
        <p:blipFill>
          <a:blip r:embed="rId3" cstate="print"/>
          <a:srcRect/>
          <a:stretch>
            <a:fillRect/>
          </a:stretch>
        </p:blipFill>
        <p:spPr bwMode="auto">
          <a:xfrm>
            <a:off x="7072330" y="3571876"/>
            <a:ext cx="1714512" cy="15001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(2)</a:t>
            </a:r>
            <a:endParaRPr lang="es-ES" dirty="0"/>
          </a:p>
        </p:txBody>
      </p:sp>
      <p:sp>
        <p:nvSpPr>
          <p:cNvPr id="3" name="2 Marcador de contenido"/>
          <p:cNvSpPr>
            <a:spLocks noGrp="1"/>
          </p:cNvSpPr>
          <p:nvPr>
            <p:ph idx="1"/>
          </p:nvPr>
        </p:nvSpPr>
        <p:spPr/>
        <p:txBody>
          <a:bodyPr>
            <a:normAutofit lnSpcReduction="10000"/>
          </a:bodyPr>
          <a:lstStyle/>
          <a:p>
            <a:r>
              <a:rPr lang="es-US" dirty="0" smtClean="0">
                <a:latin typeface="+mj-lt"/>
              </a:rPr>
              <a:t>Consideraciones generales(2):</a:t>
            </a:r>
          </a:p>
          <a:p>
            <a:pPr lvl="1"/>
            <a:r>
              <a:rPr lang="es-US" dirty="0" smtClean="0">
                <a:latin typeface="+mj-lt"/>
              </a:rPr>
              <a:t>Modelos de instancia</a:t>
            </a:r>
          </a:p>
          <a:p>
            <a:pPr lvl="1">
              <a:buNone/>
            </a:pPr>
            <a:endParaRPr lang="es-US" dirty="0" smtClean="0">
              <a:latin typeface="+mj-lt"/>
            </a:endParaRPr>
          </a:p>
          <a:p>
            <a:pPr lvl="1"/>
            <a:r>
              <a:rPr lang="es-US" dirty="0" smtClean="0">
                <a:latin typeface="+mj-lt"/>
              </a:rPr>
              <a:t>Métricas de evaluación:</a:t>
            </a:r>
          </a:p>
          <a:p>
            <a:pPr lvl="2"/>
            <a:r>
              <a:rPr lang="es-US" dirty="0" smtClean="0">
                <a:latin typeface="+mj-lt"/>
              </a:rPr>
              <a:t>Correlación -&gt; [-1, 1]</a:t>
            </a:r>
          </a:p>
          <a:p>
            <a:pPr lvl="2"/>
            <a:r>
              <a:rPr lang="es-US" dirty="0" smtClean="0">
                <a:latin typeface="+mj-lt"/>
              </a:rPr>
              <a:t>Error absoluto promedio (MAE) [mts.]</a:t>
            </a:r>
          </a:p>
          <a:p>
            <a:endParaRPr lang="es-US" dirty="0" smtClean="0">
              <a:latin typeface="+mj-lt"/>
            </a:endParaRPr>
          </a:p>
          <a:p>
            <a:pPr lvl="1"/>
            <a:r>
              <a:rPr lang="es-US" dirty="0" smtClean="0">
                <a:latin typeface="+mj-lt"/>
              </a:rPr>
              <a:t>Tamaño del conjunto de entrenamiento</a:t>
            </a:r>
          </a:p>
          <a:p>
            <a:pPr lvl="2"/>
            <a:r>
              <a:rPr lang="es-US" dirty="0" smtClean="0">
                <a:latin typeface="+mj-lt"/>
              </a:rPr>
              <a:t>Se probaron conjuntos desde 5 hasta 2400 instancias.</a:t>
            </a:r>
          </a:p>
          <a:p>
            <a:pPr lvl="2"/>
            <a:r>
              <a:rPr lang="es-US" dirty="0" smtClean="0">
                <a:latin typeface="+mj-lt"/>
              </a:rPr>
              <a:t>Se entrenó un clasificador por cada uno.</a:t>
            </a:r>
          </a:p>
          <a:p>
            <a:pPr lvl="2"/>
            <a:r>
              <a:rPr lang="es-US" dirty="0" smtClean="0">
                <a:latin typeface="+mj-lt"/>
              </a:rPr>
              <a:t>Se evaluó correlación y MAE de cada clasificador. </a:t>
            </a:r>
          </a:p>
          <a:p>
            <a:endParaRPr lang="es-US" dirty="0" smtClean="0">
              <a:latin typeface="+mj-lt"/>
            </a:endParaRPr>
          </a:p>
        </p:txBody>
      </p:sp>
      <p:pic>
        <p:nvPicPr>
          <p:cNvPr id="30723" name="Picture 3"/>
          <p:cNvPicPr>
            <a:picLocks noChangeAspect="1" noChangeArrowheads="1"/>
          </p:cNvPicPr>
          <p:nvPr/>
        </p:nvPicPr>
        <p:blipFill>
          <a:blip r:embed="rId3" cstate="print"/>
          <a:srcRect/>
          <a:stretch>
            <a:fillRect/>
          </a:stretch>
        </p:blipFill>
        <p:spPr bwMode="auto">
          <a:xfrm>
            <a:off x="7000875" y="4572008"/>
            <a:ext cx="2143125" cy="213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a:t>
            </a:r>
            <a:r>
              <a:rPr lang="es-US" dirty="0" smtClean="0"/>
              <a:t>(3)</a:t>
            </a:r>
            <a:endParaRPr lang="es-ES" dirty="0"/>
          </a:p>
        </p:txBody>
      </p:sp>
      <p:graphicFrame>
        <p:nvGraphicFramePr>
          <p:cNvPr id="4" name="Chart 19"/>
          <p:cNvGraphicFramePr>
            <a:graphicFrameLocks noGrp="1"/>
          </p:cNvGraphicFramePr>
          <p:nvPr>
            <p:ph idx="1"/>
          </p:nvPr>
        </p:nvGraphicFramePr>
        <p:xfrm>
          <a:off x="0" y="1928802"/>
          <a:ext cx="8858280" cy="22145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20"/>
          <p:cNvGraphicFramePr/>
          <p:nvPr/>
        </p:nvGraphicFramePr>
        <p:xfrm>
          <a:off x="142844" y="4286256"/>
          <a:ext cx="8786874" cy="2571744"/>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a:t>
            </a:r>
            <a:r>
              <a:rPr lang="es-US" dirty="0" smtClean="0"/>
              <a:t>(4)</a:t>
            </a:r>
            <a:endParaRPr lang="es-ES" dirty="0"/>
          </a:p>
        </p:txBody>
      </p:sp>
      <p:sp>
        <p:nvSpPr>
          <p:cNvPr id="3" name="2 Marcador de contenido"/>
          <p:cNvSpPr>
            <a:spLocks noGrp="1"/>
          </p:cNvSpPr>
          <p:nvPr>
            <p:ph idx="1"/>
          </p:nvPr>
        </p:nvSpPr>
        <p:spPr/>
        <p:txBody>
          <a:bodyPr>
            <a:normAutofit/>
          </a:bodyPr>
          <a:lstStyle/>
          <a:p>
            <a:r>
              <a:rPr lang="es-US" dirty="0" smtClean="0">
                <a:latin typeface="+mj-lt"/>
              </a:rPr>
              <a:t>Resultados generales</a:t>
            </a:r>
          </a:p>
          <a:p>
            <a:pPr lvl="1"/>
            <a:r>
              <a:rPr lang="es-US" dirty="0" smtClean="0">
                <a:latin typeface="+mj-lt"/>
              </a:rPr>
              <a:t>Olas a estudiar (Oahu - Hawái).</a:t>
            </a:r>
          </a:p>
          <a:p>
            <a:pPr lvl="1"/>
            <a:r>
              <a:rPr lang="es-US" dirty="0" smtClean="0">
                <a:latin typeface="+mj-lt"/>
              </a:rPr>
              <a:t>Consideraciones generales previamente mencionadas</a:t>
            </a:r>
          </a:p>
          <a:p>
            <a:pPr lvl="1">
              <a:buNone/>
            </a:pPr>
            <a:endParaRPr lang="es-US" b="1" dirty="0" smtClean="0">
              <a:latin typeface="+mj-lt"/>
            </a:endParaRPr>
          </a:p>
          <a:p>
            <a:pPr lvl="1">
              <a:buNone/>
            </a:pPr>
            <a:r>
              <a:rPr lang="es-US" b="1" dirty="0" smtClean="0">
                <a:latin typeface="+mj-lt"/>
              </a:rPr>
              <a:t>Buscamos la mejor combinación:</a:t>
            </a:r>
          </a:p>
          <a:p>
            <a:pPr lvl="2"/>
            <a:endParaRPr lang="es-US" dirty="0" smtClean="0"/>
          </a:p>
        </p:txBody>
      </p:sp>
      <p:sp>
        <p:nvSpPr>
          <p:cNvPr id="4" name="Rectangle 9"/>
          <p:cNvSpPr/>
          <p:nvPr/>
        </p:nvSpPr>
        <p:spPr>
          <a:xfrm>
            <a:off x="571472" y="4786322"/>
            <a:ext cx="2071702" cy="1357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Algoritmo</a:t>
            </a:r>
            <a:r>
              <a:rPr lang="en-US" dirty="0" smtClean="0">
                <a:latin typeface="+mj-lt"/>
              </a:rPr>
              <a:t> de </a:t>
            </a:r>
            <a:r>
              <a:rPr lang="en-US" dirty="0" err="1" smtClean="0">
                <a:latin typeface="+mj-lt"/>
              </a:rPr>
              <a:t>aprendizaje</a:t>
            </a:r>
            <a:r>
              <a:rPr lang="en-US" dirty="0" smtClean="0">
                <a:latin typeface="+mj-lt"/>
              </a:rPr>
              <a:t> de </a:t>
            </a:r>
            <a:r>
              <a:rPr lang="en-US" dirty="0" err="1" smtClean="0">
                <a:latin typeface="+mj-lt"/>
              </a:rPr>
              <a:t>máquina</a:t>
            </a:r>
            <a:endParaRPr lang="es-AR" dirty="0">
              <a:latin typeface="+mj-lt"/>
            </a:endParaRPr>
          </a:p>
        </p:txBody>
      </p:sp>
      <p:sp>
        <p:nvSpPr>
          <p:cNvPr id="5" name="Rectangle 13"/>
          <p:cNvSpPr/>
          <p:nvPr/>
        </p:nvSpPr>
        <p:spPr>
          <a:xfrm>
            <a:off x="6786578" y="4786322"/>
            <a:ext cx="1785950"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sp>
        <p:nvSpPr>
          <p:cNvPr id="7" name="Rectangle 9"/>
          <p:cNvSpPr/>
          <p:nvPr/>
        </p:nvSpPr>
        <p:spPr>
          <a:xfrm>
            <a:off x="3286116" y="4786322"/>
            <a:ext cx="2071702" cy="1357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Modelo</a:t>
            </a:r>
            <a:r>
              <a:rPr lang="en-US" dirty="0" smtClean="0">
                <a:latin typeface="+mj-lt"/>
              </a:rPr>
              <a:t> de </a:t>
            </a:r>
            <a:r>
              <a:rPr lang="en-US" dirty="0" err="1" smtClean="0">
                <a:latin typeface="+mj-lt"/>
              </a:rPr>
              <a:t>instancia</a:t>
            </a:r>
            <a:endParaRPr lang="es-AR" dirty="0">
              <a:latin typeface="+mj-lt"/>
            </a:endParaRPr>
          </a:p>
        </p:txBody>
      </p:sp>
      <p:sp>
        <p:nvSpPr>
          <p:cNvPr id="9" name="8 Cruz"/>
          <p:cNvSpPr/>
          <p:nvPr/>
        </p:nvSpPr>
        <p:spPr>
          <a:xfrm>
            <a:off x="2857488" y="5357826"/>
            <a:ext cx="214314" cy="214314"/>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Flecha derecha"/>
          <p:cNvSpPr/>
          <p:nvPr/>
        </p:nvSpPr>
        <p:spPr>
          <a:xfrm>
            <a:off x="5715008" y="5286388"/>
            <a:ext cx="857256"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a:t>
            </a:r>
            <a:r>
              <a:rPr lang="es-US" dirty="0" smtClean="0"/>
              <a:t>(5)</a:t>
            </a:r>
            <a:endParaRPr lang="es-ES" dirty="0"/>
          </a:p>
        </p:txBody>
      </p:sp>
      <p:graphicFrame>
        <p:nvGraphicFramePr>
          <p:cNvPr id="7" name="10 Gráfico"/>
          <p:cNvGraphicFramePr/>
          <p:nvPr/>
        </p:nvGraphicFramePr>
        <p:xfrm>
          <a:off x="214282" y="1428736"/>
          <a:ext cx="8643998" cy="2790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11 Gráfico"/>
          <p:cNvGraphicFramePr/>
          <p:nvPr/>
        </p:nvGraphicFramePr>
        <p:xfrm>
          <a:off x="285720" y="4114800"/>
          <a:ext cx="8501122" cy="27432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a:t>
            </a:r>
            <a:r>
              <a:rPr lang="es-US" dirty="0" smtClean="0"/>
              <a:t>(6)</a:t>
            </a:r>
            <a:endParaRPr lang="es-ES" dirty="0"/>
          </a:p>
        </p:txBody>
      </p:sp>
      <p:sp>
        <p:nvSpPr>
          <p:cNvPr id="3" name="2 Marcador de contenido"/>
          <p:cNvSpPr>
            <a:spLocks noGrp="1"/>
          </p:cNvSpPr>
          <p:nvPr>
            <p:ph idx="1"/>
          </p:nvPr>
        </p:nvSpPr>
        <p:spPr/>
        <p:txBody>
          <a:bodyPr>
            <a:normAutofit fontScale="92500" lnSpcReduction="10000"/>
          </a:bodyPr>
          <a:lstStyle/>
          <a:p>
            <a:r>
              <a:rPr lang="es-US" dirty="0" smtClean="0">
                <a:latin typeface="+mj-lt"/>
              </a:rPr>
              <a:t>Resultados generales (3)</a:t>
            </a: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pPr lvl="1">
              <a:buNone/>
            </a:pPr>
            <a:endParaRPr lang="es-US" dirty="0" smtClean="0">
              <a:latin typeface="+mj-lt"/>
            </a:endParaRPr>
          </a:p>
          <a:p>
            <a:pPr lvl="1">
              <a:buNone/>
            </a:pPr>
            <a:r>
              <a:rPr lang="es-US" b="1" dirty="0" smtClean="0">
                <a:latin typeface="+mj-lt"/>
              </a:rPr>
              <a:t>Combinación óptima = [SVM / WW3Last3LecturesStrategy]</a:t>
            </a:r>
          </a:p>
          <a:p>
            <a:endParaRPr lang="es-US" dirty="0" smtClean="0"/>
          </a:p>
          <a:p>
            <a:endParaRPr lang="es-US" dirty="0" smtClean="0"/>
          </a:p>
          <a:p>
            <a:endParaRPr lang="es-US" dirty="0" smtClean="0"/>
          </a:p>
          <a:p>
            <a:endParaRPr lang="es-US" dirty="0" smtClean="0"/>
          </a:p>
          <a:p>
            <a:endParaRPr lang="es-US" dirty="0" smtClean="0"/>
          </a:p>
          <a:p>
            <a:endParaRPr lang="es-US" dirty="0" smtClean="0"/>
          </a:p>
          <a:p>
            <a:pPr>
              <a:buNone/>
            </a:pPr>
            <a:endParaRPr lang="es-ES" dirty="0">
              <a:solidFill>
                <a:schemeClr val="accent6"/>
              </a:solidFill>
            </a:endParaRPr>
          </a:p>
        </p:txBody>
      </p:sp>
      <p:graphicFrame>
        <p:nvGraphicFramePr>
          <p:cNvPr id="22533" name="Object 5"/>
          <p:cNvGraphicFramePr>
            <a:graphicFrameLocks noChangeAspect="1"/>
          </p:cNvGraphicFramePr>
          <p:nvPr/>
        </p:nvGraphicFramePr>
        <p:xfrm>
          <a:off x="571472" y="2377112"/>
          <a:ext cx="7953618" cy="3429024"/>
        </p:xfrm>
        <a:graphic>
          <a:graphicData uri="http://schemas.openxmlformats.org/presentationml/2006/ole">
            <p:oleObj spid="_x0000_s1026" name="Hoja de cálculo" r:id="rId4" imgW="5590137" imgH="2409567" progId="Excel.Sheet.12">
              <p:embed/>
            </p:oleObj>
          </a:graphicData>
        </a:graphic>
      </p:graphicFrame>
      <p:pic>
        <p:nvPicPr>
          <p:cNvPr id="22534" name="Picture 6"/>
          <p:cNvPicPr>
            <a:picLocks noChangeAspect="1" noChangeArrowheads="1"/>
          </p:cNvPicPr>
          <p:nvPr/>
        </p:nvPicPr>
        <p:blipFill>
          <a:blip r:embed="rId5" cstate="print"/>
          <a:srcRect/>
          <a:stretch>
            <a:fillRect/>
          </a:stretch>
        </p:blipFill>
        <p:spPr bwMode="auto">
          <a:xfrm>
            <a:off x="874476" y="5568277"/>
            <a:ext cx="85725" cy="66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a:t>
            </a:r>
            <a:r>
              <a:rPr lang="es-US" dirty="0" smtClean="0"/>
              <a:t>(7)</a:t>
            </a:r>
            <a:endParaRPr lang="es-ES" dirty="0"/>
          </a:p>
        </p:txBody>
      </p:sp>
      <p:graphicFrame>
        <p:nvGraphicFramePr>
          <p:cNvPr id="6" name="14 Gráfico"/>
          <p:cNvGraphicFramePr/>
          <p:nvPr/>
        </p:nvGraphicFramePr>
        <p:xfrm>
          <a:off x="214282" y="1714488"/>
          <a:ext cx="8643998"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15 Gráfico"/>
          <p:cNvGraphicFramePr/>
          <p:nvPr/>
        </p:nvGraphicFramePr>
        <p:xfrm>
          <a:off x="214282" y="4114800"/>
          <a:ext cx="8643998" cy="27432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a:t>
            </a:r>
            <a:r>
              <a:rPr lang="es-US" dirty="0" smtClean="0"/>
              <a:t>(</a:t>
            </a:r>
            <a:r>
              <a:rPr lang="es-US" dirty="0" smtClean="0"/>
              <a:t>8</a:t>
            </a:r>
            <a:r>
              <a:rPr lang="es-US" dirty="0" smtClean="0"/>
              <a:t>)</a:t>
            </a:r>
            <a:endParaRPr lang="es-ES" dirty="0"/>
          </a:p>
        </p:txBody>
      </p:sp>
      <p:sp>
        <p:nvSpPr>
          <p:cNvPr id="3" name="2 Marcador de contenido"/>
          <p:cNvSpPr>
            <a:spLocks noGrp="1"/>
          </p:cNvSpPr>
          <p:nvPr>
            <p:ph idx="1"/>
          </p:nvPr>
        </p:nvSpPr>
        <p:spPr/>
        <p:txBody>
          <a:bodyPr/>
          <a:lstStyle/>
          <a:p>
            <a:r>
              <a:rPr lang="es-US" dirty="0" smtClean="0">
                <a:latin typeface="+mj-lt"/>
              </a:rPr>
              <a:t>Resultados detallados para la ola “Makaha”</a:t>
            </a:r>
          </a:p>
        </p:txBody>
      </p:sp>
      <p:graphicFrame>
        <p:nvGraphicFramePr>
          <p:cNvPr id="6" name="5 Tabla"/>
          <p:cNvGraphicFramePr>
            <a:graphicFrameLocks noGrp="1"/>
          </p:cNvGraphicFramePr>
          <p:nvPr/>
        </p:nvGraphicFramePr>
        <p:xfrm>
          <a:off x="857224" y="3214686"/>
          <a:ext cx="3786214" cy="1129829"/>
        </p:xfrm>
        <a:graphic>
          <a:graphicData uri="http://schemas.openxmlformats.org/drawingml/2006/table">
            <a:tbl>
              <a:tblPr/>
              <a:tblGrid>
                <a:gridCol w="1920731"/>
                <a:gridCol w="1865483"/>
              </a:tblGrid>
              <a:tr h="397025">
                <a:tc>
                  <a:txBody>
                    <a:bodyPr/>
                    <a:lstStyle/>
                    <a:p>
                      <a:pPr algn="ctr">
                        <a:spcAft>
                          <a:spcPts val="1000"/>
                        </a:spcAft>
                      </a:pPr>
                      <a:r>
                        <a:rPr lang="es-ES" sz="1600" b="1" dirty="0">
                          <a:solidFill>
                            <a:srgbClr val="000000"/>
                          </a:solidFill>
                          <a:latin typeface="Calibri"/>
                          <a:ea typeface="Times New Roman"/>
                          <a:cs typeface="Times New Roman"/>
                        </a:rPr>
                        <a:t>Correlación </a:t>
                      </a:r>
                      <a:endParaRPr lang="es-ES" sz="1600" b="1" dirty="0" smtClean="0">
                        <a:solidFill>
                          <a:srgbClr val="000000"/>
                        </a:solidFill>
                        <a:latin typeface="Calibri"/>
                        <a:ea typeface="Times New Roman"/>
                        <a:cs typeface="Times New Roman"/>
                      </a:endParaRPr>
                    </a:p>
                    <a:p>
                      <a:pPr algn="ctr">
                        <a:spcAft>
                          <a:spcPts val="1000"/>
                        </a:spcAft>
                      </a:pPr>
                      <a:r>
                        <a:rPr lang="es-ES" sz="1600" b="1" dirty="0" smtClean="0">
                          <a:solidFill>
                            <a:srgbClr val="000000"/>
                          </a:solidFill>
                          <a:latin typeface="Calibri"/>
                          <a:ea typeface="Times New Roman"/>
                          <a:cs typeface="Times New Roman"/>
                        </a:rPr>
                        <a:t>WW3 </a:t>
                      </a:r>
                      <a:r>
                        <a:rPr lang="es-ES" sz="1600" b="1" dirty="0">
                          <a:solidFill>
                            <a:srgbClr val="000000"/>
                          </a:solidFill>
                          <a:latin typeface="Calibri"/>
                          <a:ea typeface="Times New Roman"/>
                          <a:cs typeface="Times New Roman"/>
                        </a:rPr>
                        <a:t>/ Obs. Visual</a:t>
                      </a:r>
                      <a:endParaRPr lang="es-ES" sz="1600" b="1"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spcAft>
                          <a:spcPts val="1000"/>
                        </a:spcAft>
                      </a:pPr>
                      <a:r>
                        <a:rPr lang="es-ES" sz="1600" b="1" dirty="0">
                          <a:solidFill>
                            <a:srgbClr val="000000"/>
                          </a:solidFill>
                          <a:latin typeface="Calibri"/>
                          <a:ea typeface="Times New Roman"/>
                          <a:cs typeface="Times New Roman"/>
                        </a:rPr>
                        <a:t>Correlación </a:t>
                      </a:r>
                      <a:endParaRPr lang="es-ES" sz="1600" b="1" dirty="0" smtClean="0">
                        <a:solidFill>
                          <a:srgbClr val="000000"/>
                        </a:solidFill>
                        <a:latin typeface="Calibri"/>
                        <a:ea typeface="Times New Roman"/>
                        <a:cs typeface="Times New Roman"/>
                      </a:endParaRPr>
                    </a:p>
                    <a:p>
                      <a:pPr algn="ctr">
                        <a:spcAft>
                          <a:spcPts val="1000"/>
                        </a:spcAft>
                      </a:pPr>
                      <a:r>
                        <a:rPr lang="es-ES" sz="1600" b="1" dirty="0" smtClean="0">
                          <a:solidFill>
                            <a:srgbClr val="000000"/>
                          </a:solidFill>
                          <a:latin typeface="Calibri"/>
                          <a:ea typeface="Times New Roman"/>
                          <a:cs typeface="Times New Roman"/>
                        </a:rPr>
                        <a:t>SVM </a:t>
                      </a:r>
                      <a:r>
                        <a:rPr lang="es-ES" sz="1600" b="1" dirty="0">
                          <a:solidFill>
                            <a:srgbClr val="000000"/>
                          </a:solidFill>
                          <a:latin typeface="Calibri"/>
                          <a:ea typeface="Times New Roman"/>
                          <a:cs typeface="Times New Roman"/>
                        </a:rPr>
                        <a:t>/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515149">
                <a:tc>
                  <a:txBody>
                    <a:bodyPr/>
                    <a:lstStyle/>
                    <a:p>
                      <a:pPr algn="ctr">
                        <a:spcAft>
                          <a:spcPts val="1000"/>
                        </a:spcAft>
                      </a:pPr>
                      <a:r>
                        <a:rPr lang="es-ES" sz="2400" dirty="0" smtClean="0">
                          <a:solidFill>
                            <a:srgbClr val="000000"/>
                          </a:solidFill>
                          <a:latin typeface="Calibri"/>
                          <a:ea typeface="Times New Roman"/>
                          <a:cs typeface="Times New Roman"/>
                        </a:rPr>
                        <a:t>66%</a:t>
                      </a:r>
                      <a:endParaRPr lang="es-E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000"/>
                        </a:spcAft>
                      </a:pPr>
                      <a:r>
                        <a:rPr lang="es-ES" sz="2400" dirty="0" smtClean="0">
                          <a:solidFill>
                            <a:srgbClr val="000000"/>
                          </a:solidFill>
                          <a:latin typeface="Calibri"/>
                          <a:ea typeface="Times New Roman"/>
                          <a:cs typeface="Times New Roman"/>
                        </a:rPr>
                        <a:t>82%</a:t>
                      </a:r>
                      <a:endParaRPr lang="es-E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7" name="6 Tabla"/>
          <p:cNvGraphicFramePr>
            <a:graphicFrameLocks noGrp="1"/>
          </p:cNvGraphicFramePr>
          <p:nvPr/>
        </p:nvGraphicFramePr>
        <p:xfrm>
          <a:off x="857224" y="4929198"/>
          <a:ext cx="3786214" cy="980440"/>
        </p:xfrm>
        <a:graphic>
          <a:graphicData uri="http://schemas.openxmlformats.org/drawingml/2006/table">
            <a:tbl>
              <a:tblPr/>
              <a:tblGrid>
                <a:gridCol w="1928826"/>
                <a:gridCol w="1857388"/>
              </a:tblGrid>
              <a:tr h="480646">
                <a:tc>
                  <a:txBody>
                    <a:bodyPr/>
                    <a:lstStyle/>
                    <a:p>
                      <a:pPr algn="ctr">
                        <a:spcAft>
                          <a:spcPts val="1000"/>
                        </a:spcAft>
                      </a:pPr>
                      <a:r>
                        <a:rPr lang="es-ES" sz="1600" b="1" dirty="0">
                          <a:solidFill>
                            <a:srgbClr val="000000"/>
                          </a:solidFill>
                          <a:latin typeface="Calibri"/>
                          <a:ea typeface="Times New Roman"/>
                          <a:cs typeface="Times New Roman"/>
                        </a:rPr>
                        <a:t>MAE </a:t>
                      </a:r>
                      <a:endParaRPr lang="es-ES" sz="1600" b="1" dirty="0" smtClean="0">
                        <a:solidFill>
                          <a:srgbClr val="000000"/>
                        </a:solidFill>
                        <a:latin typeface="Calibri"/>
                        <a:ea typeface="Times New Roman"/>
                        <a:cs typeface="Times New Roman"/>
                      </a:endParaRPr>
                    </a:p>
                    <a:p>
                      <a:pPr algn="ctr">
                        <a:spcAft>
                          <a:spcPts val="1000"/>
                        </a:spcAft>
                      </a:pPr>
                      <a:r>
                        <a:rPr lang="es-ES" sz="1600" b="1" dirty="0" smtClean="0">
                          <a:solidFill>
                            <a:srgbClr val="000000"/>
                          </a:solidFill>
                          <a:latin typeface="Calibri"/>
                          <a:ea typeface="Times New Roman"/>
                          <a:cs typeface="Times New Roman"/>
                        </a:rPr>
                        <a:t>WW3 </a:t>
                      </a:r>
                      <a:r>
                        <a:rPr lang="es-ES" sz="1600" b="1" dirty="0">
                          <a:solidFill>
                            <a:srgbClr val="000000"/>
                          </a:solidFill>
                          <a:latin typeface="Calibri"/>
                          <a:ea typeface="Times New Roman"/>
                          <a:cs typeface="Times New Roman"/>
                        </a:rPr>
                        <a:t>/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spcAft>
                          <a:spcPts val="1000"/>
                        </a:spcAft>
                      </a:pPr>
                      <a:r>
                        <a:rPr lang="es-ES" sz="1600" b="1" dirty="0">
                          <a:solidFill>
                            <a:srgbClr val="000000"/>
                          </a:solidFill>
                          <a:latin typeface="Calibri"/>
                          <a:ea typeface="Times New Roman"/>
                          <a:cs typeface="Times New Roman"/>
                        </a:rPr>
                        <a:t>MAE </a:t>
                      </a:r>
                      <a:endParaRPr lang="es-ES" sz="1600" b="1" dirty="0" smtClean="0">
                        <a:solidFill>
                          <a:srgbClr val="000000"/>
                        </a:solidFill>
                        <a:latin typeface="Calibri"/>
                        <a:ea typeface="Times New Roman"/>
                        <a:cs typeface="Times New Roman"/>
                      </a:endParaRPr>
                    </a:p>
                    <a:p>
                      <a:pPr algn="ctr">
                        <a:spcAft>
                          <a:spcPts val="1000"/>
                        </a:spcAft>
                      </a:pPr>
                      <a:r>
                        <a:rPr lang="es-ES" sz="1600" b="1" dirty="0" smtClean="0">
                          <a:solidFill>
                            <a:srgbClr val="000000"/>
                          </a:solidFill>
                          <a:latin typeface="Calibri"/>
                          <a:ea typeface="Times New Roman"/>
                          <a:cs typeface="Times New Roman"/>
                        </a:rPr>
                        <a:t>SVM </a:t>
                      </a:r>
                      <a:r>
                        <a:rPr lang="es-ES" sz="1600" b="1" dirty="0">
                          <a:solidFill>
                            <a:srgbClr val="000000"/>
                          </a:solidFill>
                          <a:latin typeface="Calibri"/>
                          <a:ea typeface="Times New Roman"/>
                          <a:cs typeface="Times New Roman"/>
                        </a:rPr>
                        <a:t>/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05172">
                <a:tc>
                  <a:txBody>
                    <a:bodyPr/>
                    <a:lstStyle/>
                    <a:p>
                      <a:pPr algn="ctr">
                        <a:spcAft>
                          <a:spcPts val="1000"/>
                        </a:spcAft>
                      </a:pPr>
                      <a:r>
                        <a:rPr lang="es-ES" sz="2400" dirty="0" smtClean="0">
                          <a:solidFill>
                            <a:srgbClr val="000000"/>
                          </a:solidFill>
                          <a:latin typeface="Calibri"/>
                          <a:ea typeface="Times New Roman"/>
                          <a:cs typeface="Times New Roman"/>
                        </a:rPr>
                        <a:t>0.96 </a:t>
                      </a:r>
                      <a:r>
                        <a:rPr lang="es-ES" sz="2400" dirty="0">
                          <a:solidFill>
                            <a:srgbClr val="000000"/>
                          </a:solidFill>
                          <a:latin typeface="Calibri"/>
                          <a:ea typeface="Times New Roman"/>
                          <a:cs typeface="Times New Roman"/>
                        </a:rPr>
                        <a:t>mts</a:t>
                      </a:r>
                      <a:endParaRPr lang="es-E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000"/>
                        </a:spcAft>
                      </a:pPr>
                      <a:r>
                        <a:rPr lang="es-ES" sz="2400" dirty="0" smtClean="0">
                          <a:solidFill>
                            <a:srgbClr val="000000"/>
                          </a:solidFill>
                          <a:latin typeface="Calibri"/>
                          <a:ea typeface="Times New Roman"/>
                          <a:cs typeface="Times New Roman"/>
                        </a:rPr>
                        <a:t>0.61mts</a:t>
                      </a:r>
                      <a:endParaRPr lang="es-E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8" name="7 Imagen"/>
          <p:cNvPicPr/>
          <p:nvPr/>
        </p:nvPicPr>
        <p:blipFill>
          <a:blip r:embed="rId3" cstate="print"/>
          <a:srcRect/>
          <a:stretch>
            <a:fillRect/>
          </a:stretch>
        </p:blipFill>
        <p:spPr bwMode="auto">
          <a:xfrm>
            <a:off x="4695488" y="3000372"/>
            <a:ext cx="4448512" cy="2990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a:t>
            </a:r>
            <a:r>
              <a:rPr lang="es-US" dirty="0" smtClean="0"/>
              <a:t>(</a:t>
            </a:r>
            <a:r>
              <a:rPr lang="es-US" dirty="0" smtClean="0"/>
              <a:t>9</a:t>
            </a:r>
            <a:r>
              <a:rPr lang="es-US" dirty="0" smtClean="0"/>
              <a:t>)</a:t>
            </a:r>
            <a:endParaRPr lang="es-ES" dirty="0"/>
          </a:p>
        </p:txBody>
      </p:sp>
      <p:graphicFrame>
        <p:nvGraphicFramePr>
          <p:cNvPr id="8" name="Chart 6"/>
          <p:cNvGraphicFramePr/>
          <p:nvPr/>
        </p:nvGraphicFramePr>
        <p:xfrm>
          <a:off x="142844" y="1857364"/>
          <a:ext cx="8858312" cy="235745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nvGraphicFramePr>
        <p:xfrm>
          <a:off x="142844" y="4214818"/>
          <a:ext cx="8858312" cy="249079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Contexto</a:t>
            </a:r>
            <a:r>
              <a:rPr lang="en-US" dirty="0" smtClean="0"/>
              <a:t> (2)</a:t>
            </a:r>
            <a:endParaRPr lang="es-AR" dirty="0"/>
          </a:p>
        </p:txBody>
      </p:sp>
      <p:sp>
        <p:nvSpPr>
          <p:cNvPr id="3" name="Content Placeholder 2"/>
          <p:cNvSpPr>
            <a:spLocks noGrp="1"/>
          </p:cNvSpPr>
          <p:nvPr>
            <p:ph idx="1"/>
          </p:nvPr>
        </p:nvSpPr>
        <p:spPr/>
        <p:txBody>
          <a:bodyPr/>
          <a:lstStyle/>
          <a:p>
            <a:r>
              <a:rPr lang="en-US" dirty="0" err="1" smtClean="0">
                <a:latin typeface="+mj-lt"/>
              </a:rPr>
              <a:t>Parámetros</a:t>
            </a:r>
            <a:r>
              <a:rPr lang="en-US" dirty="0" smtClean="0">
                <a:latin typeface="+mj-lt"/>
              </a:rPr>
              <a:t> de </a:t>
            </a:r>
            <a:r>
              <a:rPr lang="en-US" dirty="0" err="1" smtClean="0">
                <a:latin typeface="+mj-lt"/>
              </a:rPr>
              <a:t>ola</a:t>
            </a:r>
            <a:endParaRPr lang="es-AR" dirty="0">
              <a:latin typeface="+mj-lt"/>
            </a:endParaRPr>
          </a:p>
        </p:txBody>
      </p:sp>
      <p:pic>
        <p:nvPicPr>
          <p:cNvPr id="4" name="Picture 3" descr="wave parts ES.jpg"/>
          <p:cNvPicPr>
            <a:picLocks noChangeAspect="1"/>
          </p:cNvPicPr>
          <p:nvPr/>
        </p:nvPicPr>
        <p:blipFill>
          <a:blip r:embed="rId2" cstate="print"/>
          <a:stretch>
            <a:fillRect/>
          </a:stretch>
        </p:blipFill>
        <p:spPr>
          <a:xfrm>
            <a:off x="928662" y="2643182"/>
            <a:ext cx="7286676" cy="3500462"/>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US" dirty="0" smtClean="0"/>
              <a:t>Experimentación (</a:t>
            </a:r>
            <a:r>
              <a:rPr lang="es-US" dirty="0" smtClean="0"/>
              <a:t>10)</a:t>
            </a:r>
            <a:endParaRPr lang="es-ES" dirty="0"/>
          </a:p>
        </p:txBody>
      </p:sp>
      <p:graphicFrame>
        <p:nvGraphicFramePr>
          <p:cNvPr id="7" name="Chart 13"/>
          <p:cNvGraphicFramePr/>
          <p:nvPr/>
        </p:nvGraphicFramePr>
        <p:xfrm>
          <a:off x="1" y="1785926"/>
          <a:ext cx="4572000" cy="50720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12"/>
          <p:cNvGraphicFramePr/>
          <p:nvPr/>
        </p:nvGraphicFramePr>
        <p:xfrm>
          <a:off x="4500562" y="1785926"/>
          <a:ext cx="4643438" cy="5072074"/>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a:t>
            </a:r>
            <a:r>
              <a:rPr lang="es-US" dirty="0" smtClean="0"/>
              <a:t>11)</a:t>
            </a:r>
            <a:endParaRPr lang="es-ES" dirty="0"/>
          </a:p>
        </p:txBody>
      </p:sp>
      <p:sp>
        <p:nvSpPr>
          <p:cNvPr id="3" name="2 Marcador de contenido"/>
          <p:cNvSpPr>
            <a:spLocks noGrp="1"/>
          </p:cNvSpPr>
          <p:nvPr>
            <p:ph idx="1"/>
          </p:nvPr>
        </p:nvSpPr>
        <p:spPr>
          <a:xfrm>
            <a:off x="457200" y="1935480"/>
            <a:ext cx="8229600" cy="493388"/>
          </a:xfrm>
        </p:spPr>
        <p:txBody>
          <a:bodyPr/>
          <a:lstStyle/>
          <a:p>
            <a:r>
              <a:rPr lang="es-US" dirty="0" smtClean="0">
                <a:latin typeface="+mj-lt"/>
              </a:rPr>
              <a:t>Resultados detallados para todas las pruebas</a:t>
            </a:r>
            <a:endParaRPr lang="es-ES" dirty="0">
              <a:latin typeface="+mj-lt"/>
            </a:endParaRPr>
          </a:p>
        </p:txBody>
      </p:sp>
      <p:graphicFrame>
        <p:nvGraphicFramePr>
          <p:cNvPr id="4" name="1 Gráfico"/>
          <p:cNvGraphicFramePr/>
          <p:nvPr/>
        </p:nvGraphicFramePr>
        <p:xfrm>
          <a:off x="142844" y="2928934"/>
          <a:ext cx="4357718" cy="32861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6 Gráfico"/>
          <p:cNvGraphicFramePr/>
          <p:nvPr/>
        </p:nvGraphicFramePr>
        <p:xfrm>
          <a:off x="4786314" y="2928934"/>
          <a:ext cx="4214842" cy="3286148"/>
        </p:xfrm>
        <a:graphic>
          <a:graphicData uri="http://schemas.openxmlformats.org/drawingml/2006/chart">
            <c:chart xmlns:c="http://schemas.openxmlformats.org/drawingml/2006/chart" xmlns:r="http://schemas.openxmlformats.org/officeDocument/2006/relationships" r:id="rId3"/>
          </a:graphicData>
        </a:graphic>
      </p:graphicFrame>
      <p:sp>
        <p:nvSpPr>
          <p:cNvPr id="7" name="6 CuadroTexto"/>
          <p:cNvSpPr txBox="1"/>
          <p:nvPr/>
        </p:nvSpPr>
        <p:spPr>
          <a:xfrm>
            <a:off x="1714480" y="2571744"/>
            <a:ext cx="1275349" cy="369332"/>
          </a:xfrm>
          <a:prstGeom prst="rect">
            <a:avLst/>
          </a:prstGeom>
          <a:noFill/>
        </p:spPr>
        <p:txBody>
          <a:bodyPr wrap="none" rtlCol="0">
            <a:spAutoFit/>
          </a:bodyPr>
          <a:lstStyle/>
          <a:p>
            <a:r>
              <a:rPr lang="es-US" dirty="0" smtClean="0">
                <a:latin typeface="+mj-lt"/>
              </a:rPr>
              <a:t>Correlación</a:t>
            </a:r>
            <a:endParaRPr lang="es-ES" dirty="0">
              <a:latin typeface="+mj-lt"/>
            </a:endParaRPr>
          </a:p>
        </p:txBody>
      </p:sp>
      <p:sp>
        <p:nvSpPr>
          <p:cNvPr id="9" name="8 CuadroTexto"/>
          <p:cNvSpPr txBox="1"/>
          <p:nvPr/>
        </p:nvSpPr>
        <p:spPr>
          <a:xfrm>
            <a:off x="5429256" y="2571744"/>
            <a:ext cx="2808076" cy="369332"/>
          </a:xfrm>
          <a:prstGeom prst="rect">
            <a:avLst/>
          </a:prstGeom>
          <a:noFill/>
        </p:spPr>
        <p:txBody>
          <a:bodyPr wrap="none" rtlCol="0">
            <a:spAutoFit/>
          </a:bodyPr>
          <a:lstStyle/>
          <a:p>
            <a:r>
              <a:rPr lang="es-US" dirty="0" smtClean="0">
                <a:latin typeface="+mj-lt"/>
              </a:rPr>
              <a:t>Error absoluto medio (MAE)</a:t>
            </a:r>
            <a:endParaRPr lang="es-ES" dirty="0">
              <a:latin typeface="+mj-lt"/>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solidFill>
                  <a:schemeClr val="accent1">
                    <a:lumMod val="75000"/>
                  </a:schemeClr>
                </a:solidFill>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(1)</a:t>
            </a:r>
            <a:endParaRPr lang="es-ES" dirty="0"/>
          </a:p>
        </p:txBody>
      </p:sp>
      <p:sp>
        <p:nvSpPr>
          <p:cNvPr id="3" name="2 Marcador de contenido"/>
          <p:cNvSpPr>
            <a:spLocks noGrp="1"/>
          </p:cNvSpPr>
          <p:nvPr>
            <p:ph idx="1"/>
          </p:nvPr>
        </p:nvSpPr>
        <p:spPr/>
        <p:txBody>
          <a:bodyPr/>
          <a:lstStyle/>
          <a:p>
            <a:r>
              <a:rPr lang="es-US" dirty="0" smtClean="0">
                <a:latin typeface="+mj-lt"/>
              </a:rPr>
              <a:t>Características:</a:t>
            </a:r>
          </a:p>
          <a:p>
            <a:pPr lvl="1"/>
            <a:r>
              <a:rPr lang="es-US" dirty="0" smtClean="0">
                <a:latin typeface="+mj-lt"/>
              </a:rPr>
              <a:t>Sistema web para el pronóstico de olas.</a:t>
            </a:r>
          </a:p>
          <a:p>
            <a:pPr lvl="1"/>
            <a:r>
              <a:rPr lang="es-US" dirty="0" smtClean="0">
                <a:latin typeface="+mj-lt"/>
              </a:rPr>
              <a:t>Logra pronosticar olas de todo el mundo.</a:t>
            </a:r>
          </a:p>
          <a:p>
            <a:pPr lvl="1"/>
            <a:r>
              <a:rPr lang="es-US" dirty="0" smtClean="0">
                <a:latin typeface="+mj-lt"/>
              </a:rPr>
              <a:t>Utiliza como entrada pronósticos de WAVEWATCH III.</a:t>
            </a:r>
          </a:p>
          <a:p>
            <a:pPr lvl="1"/>
            <a:r>
              <a:rPr lang="es-US" dirty="0" smtClean="0">
                <a:latin typeface="+mj-lt"/>
              </a:rPr>
              <a:t>Ofrece un comparador de olas.</a:t>
            </a:r>
          </a:p>
          <a:p>
            <a:pPr lvl="1"/>
            <a:r>
              <a:rPr lang="es-US" dirty="0" smtClean="0">
                <a:latin typeface="+mj-lt"/>
              </a:rPr>
              <a:t>Usuarios registrados pueden persistir sus propias olas.</a:t>
            </a:r>
          </a:p>
          <a:p>
            <a:endParaRPr lang="es-US" dirty="0" smtClean="0">
              <a:latin typeface="+mj-lt"/>
            </a:endParaRPr>
          </a:p>
          <a:p>
            <a:r>
              <a:rPr lang="es-US" dirty="0" smtClean="0">
                <a:latin typeface="+mj-lt"/>
              </a:rPr>
              <a:t>¿Qué lo diferencia de otros pronosticadores existentes?</a:t>
            </a:r>
          </a:p>
          <a:p>
            <a:r>
              <a:rPr lang="es-US" dirty="0" smtClean="0">
                <a:latin typeface="+mj-lt"/>
              </a:rPr>
              <a:t>¿Cómo logra pronosticar Surf-Forecaster?</a:t>
            </a:r>
          </a:p>
        </p:txBody>
      </p:sp>
      <p:pic>
        <p:nvPicPr>
          <p:cNvPr id="57346" name="Picture 2"/>
          <p:cNvPicPr>
            <a:picLocks noChangeAspect="1" noChangeArrowheads="1"/>
          </p:cNvPicPr>
          <p:nvPr/>
        </p:nvPicPr>
        <p:blipFill>
          <a:blip r:embed="rId2" cstate="print"/>
          <a:srcRect/>
          <a:stretch>
            <a:fillRect/>
          </a:stretch>
        </p:blipFill>
        <p:spPr bwMode="auto">
          <a:xfrm>
            <a:off x="6786578" y="1714488"/>
            <a:ext cx="2033577" cy="16001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3"/>
          <p:cNvPicPr>
            <a:picLocks noChangeAspect="1" noChangeArrowheads="1"/>
          </p:cNvPicPr>
          <p:nvPr/>
        </p:nvPicPr>
        <p:blipFill>
          <a:blip r:embed="rId2" cstate="print"/>
          <a:srcRect/>
          <a:stretch>
            <a:fillRect/>
          </a:stretch>
        </p:blipFill>
        <p:spPr bwMode="auto">
          <a:xfrm>
            <a:off x="1928794" y="2500306"/>
            <a:ext cx="5229225" cy="4086225"/>
          </a:xfrm>
          <a:prstGeom prst="rect">
            <a:avLst/>
          </a:prstGeom>
          <a:noFill/>
          <a:ln w="9525">
            <a:noFill/>
            <a:miter lim="800000"/>
            <a:headEnd/>
            <a:tailEnd/>
          </a:ln>
          <a:effectLst/>
        </p:spPr>
      </p:pic>
      <p:sp>
        <p:nvSpPr>
          <p:cNvPr id="2" name="1 Título"/>
          <p:cNvSpPr>
            <a:spLocks noGrp="1"/>
          </p:cNvSpPr>
          <p:nvPr>
            <p:ph type="title"/>
          </p:nvPr>
        </p:nvSpPr>
        <p:spPr/>
        <p:txBody>
          <a:bodyPr/>
          <a:lstStyle/>
          <a:p>
            <a:r>
              <a:rPr lang="es-US" dirty="0" smtClean="0"/>
              <a:t>Surf-Forecaster(2)</a:t>
            </a:r>
            <a:endParaRPr lang="es-ES" dirty="0"/>
          </a:p>
        </p:txBody>
      </p:sp>
      <p:sp>
        <p:nvSpPr>
          <p:cNvPr id="3" name="2 Marcador de contenido"/>
          <p:cNvSpPr>
            <a:spLocks noGrp="1"/>
          </p:cNvSpPr>
          <p:nvPr>
            <p:ph idx="1"/>
          </p:nvPr>
        </p:nvSpPr>
        <p:spPr>
          <a:xfrm>
            <a:off x="457200" y="1935480"/>
            <a:ext cx="8258204" cy="707702"/>
          </a:xfrm>
        </p:spPr>
        <p:txBody>
          <a:bodyPr/>
          <a:lstStyle/>
          <a:p>
            <a:r>
              <a:rPr lang="es-US" dirty="0" smtClean="0">
                <a:latin typeface="+mj-lt"/>
              </a:rPr>
              <a:t>Arquitectura del sistema</a:t>
            </a:r>
            <a:endParaRPr lang="es-ES" dirty="0">
              <a:latin typeface="+mj-lt"/>
            </a:endParaRPr>
          </a:p>
        </p:txBody>
      </p:sp>
      <p:pic>
        <p:nvPicPr>
          <p:cNvPr id="55309" name="Picture 13"/>
          <p:cNvPicPr>
            <a:picLocks noChangeAspect="1" noChangeArrowheads="1"/>
          </p:cNvPicPr>
          <p:nvPr/>
        </p:nvPicPr>
        <p:blipFill>
          <a:blip r:embed="rId3" cstate="print"/>
          <a:srcRect/>
          <a:stretch>
            <a:fillRect/>
          </a:stretch>
        </p:blipFill>
        <p:spPr bwMode="auto">
          <a:xfrm>
            <a:off x="700097" y="2500306"/>
            <a:ext cx="2266950" cy="1524000"/>
          </a:xfrm>
          <a:prstGeom prst="rect">
            <a:avLst/>
          </a:prstGeom>
          <a:noFill/>
          <a:ln w="9525">
            <a:noFill/>
            <a:miter lim="800000"/>
            <a:headEnd/>
            <a:tailEnd/>
          </a:ln>
          <a:effectLst/>
        </p:spPr>
      </p:pic>
      <p:pic>
        <p:nvPicPr>
          <p:cNvPr id="55310" name="Picture 14"/>
          <p:cNvPicPr>
            <a:picLocks noChangeAspect="1" noChangeArrowheads="1"/>
          </p:cNvPicPr>
          <p:nvPr/>
        </p:nvPicPr>
        <p:blipFill>
          <a:blip r:embed="rId4" cstate="print"/>
          <a:srcRect/>
          <a:stretch>
            <a:fillRect/>
          </a:stretch>
        </p:blipFill>
        <p:spPr bwMode="auto">
          <a:xfrm>
            <a:off x="695098" y="2500306"/>
            <a:ext cx="2266950" cy="4086225"/>
          </a:xfrm>
          <a:prstGeom prst="rect">
            <a:avLst/>
          </a:prstGeom>
          <a:noFill/>
          <a:ln w="9525">
            <a:noFill/>
            <a:miter lim="800000"/>
            <a:headEnd/>
            <a:tailEnd/>
          </a:ln>
          <a:effectLst/>
        </p:spPr>
      </p:pic>
      <p:cxnSp>
        <p:nvCxnSpPr>
          <p:cNvPr id="27" name="26 Conector recto de flecha"/>
          <p:cNvCxnSpPr/>
          <p:nvPr/>
        </p:nvCxnSpPr>
        <p:spPr>
          <a:xfrm>
            <a:off x="2714612" y="3357562"/>
            <a:ext cx="857256" cy="214314"/>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2" name="31 Conector recto de flecha"/>
          <p:cNvCxnSpPr/>
          <p:nvPr/>
        </p:nvCxnSpPr>
        <p:spPr>
          <a:xfrm>
            <a:off x="2714612" y="4572008"/>
            <a:ext cx="857256" cy="158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3" name="32 Conector recto de flecha"/>
          <p:cNvCxnSpPr/>
          <p:nvPr/>
        </p:nvCxnSpPr>
        <p:spPr>
          <a:xfrm>
            <a:off x="2714612" y="3357562"/>
            <a:ext cx="857256" cy="214314"/>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4" name="33 Conector recto de flecha"/>
          <p:cNvCxnSpPr/>
          <p:nvPr/>
        </p:nvCxnSpPr>
        <p:spPr>
          <a:xfrm flipV="1">
            <a:off x="2714612" y="5429264"/>
            <a:ext cx="857256" cy="285752"/>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5E-6 0.00347 L 0.13698 -0.00162 " pathEditMode="relative" rAng="0" ptsTypes="AA">
                                      <p:cBhvr>
                                        <p:cTn id="6" dur="1000" fill="hold"/>
                                        <p:tgtEl>
                                          <p:spTgt spid="31747"/>
                                        </p:tgtEl>
                                        <p:attrNameLst>
                                          <p:attrName>ppt_x</p:attrName>
                                          <p:attrName>ppt_y</p:attrName>
                                        </p:attrNameLst>
                                      </p:cBhvr>
                                      <p:rCtr x="68" y="-3"/>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5530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(3)</a:t>
            </a:r>
            <a:endParaRPr lang="es-ES" dirty="0"/>
          </a:p>
        </p:txBody>
      </p:sp>
      <p:sp>
        <p:nvSpPr>
          <p:cNvPr id="3" name="2 Marcador de contenido"/>
          <p:cNvSpPr>
            <a:spLocks noGrp="1"/>
          </p:cNvSpPr>
          <p:nvPr>
            <p:ph idx="1"/>
          </p:nvPr>
        </p:nvSpPr>
        <p:spPr/>
        <p:txBody>
          <a:bodyPr/>
          <a:lstStyle/>
          <a:p>
            <a:r>
              <a:rPr lang="es-US" dirty="0" smtClean="0">
                <a:latin typeface="+mj-lt"/>
              </a:rPr>
              <a:t>Tipos de usuario</a:t>
            </a:r>
          </a:p>
          <a:p>
            <a:pPr lvl="1"/>
            <a:r>
              <a:rPr lang="es-US" dirty="0" smtClean="0">
                <a:latin typeface="+mj-lt"/>
              </a:rPr>
              <a:t>Usuario no registrado u anónimo.</a:t>
            </a:r>
          </a:p>
          <a:p>
            <a:pPr lvl="1"/>
            <a:r>
              <a:rPr lang="es-US" dirty="0" smtClean="0">
                <a:latin typeface="+mj-lt"/>
              </a:rPr>
              <a:t>Usuario registrado.</a:t>
            </a:r>
          </a:p>
          <a:p>
            <a:pPr lvl="1"/>
            <a:r>
              <a:rPr lang="es-US" dirty="0" smtClean="0">
                <a:latin typeface="+mj-lt"/>
              </a:rPr>
              <a:t>Administrador.</a:t>
            </a:r>
          </a:p>
          <a:p>
            <a:pPr lvl="1"/>
            <a:endParaRPr lang="es-US" dirty="0" smtClean="0"/>
          </a:p>
          <a:p>
            <a:endParaRPr lang="es-ES" dirty="0"/>
          </a:p>
        </p:txBody>
      </p:sp>
      <p:pic>
        <p:nvPicPr>
          <p:cNvPr id="56326" name="Picture 6"/>
          <p:cNvPicPr>
            <a:picLocks noChangeAspect="1" noChangeArrowheads="1"/>
          </p:cNvPicPr>
          <p:nvPr/>
        </p:nvPicPr>
        <p:blipFill>
          <a:blip r:embed="rId2" cstate="print"/>
          <a:srcRect/>
          <a:stretch>
            <a:fillRect/>
          </a:stretch>
        </p:blipFill>
        <p:spPr bwMode="auto">
          <a:xfrm>
            <a:off x="6429388" y="4214818"/>
            <a:ext cx="2428892" cy="242189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US" dirty="0" smtClean="0"/>
              <a:t>Surf-Forecaster (4)</a:t>
            </a:r>
            <a:endParaRPr lang="es-ES" dirty="0"/>
          </a:p>
        </p:txBody>
      </p:sp>
      <p:sp>
        <p:nvSpPr>
          <p:cNvPr id="5" name="4 Marcador de contenido"/>
          <p:cNvSpPr>
            <a:spLocks noGrp="1"/>
          </p:cNvSpPr>
          <p:nvPr>
            <p:ph idx="1"/>
          </p:nvPr>
        </p:nvSpPr>
        <p:spPr/>
        <p:txBody>
          <a:bodyPr>
            <a:normAutofit/>
          </a:bodyPr>
          <a:lstStyle/>
          <a:p>
            <a:r>
              <a:rPr lang="es-US" sz="2000" dirty="0" smtClean="0">
                <a:latin typeface="+mj-lt"/>
              </a:rPr>
              <a:t>Página de inicio (Usuario anónimo)</a:t>
            </a:r>
            <a:endParaRPr lang="es-ES" sz="2000" dirty="0">
              <a:latin typeface="+mj-lt"/>
            </a:endParaRPr>
          </a:p>
        </p:txBody>
      </p:sp>
      <p:pic>
        <p:nvPicPr>
          <p:cNvPr id="55299" name="Picture 3"/>
          <p:cNvPicPr>
            <a:picLocks noChangeAspect="1" noChangeArrowheads="1"/>
          </p:cNvPicPr>
          <p:nvPr/>
        </p:nvPicPr>
        <p:blipFill>
          <a:blip r:embed="rId2" cstate="print"/>
          <a:srcRect/>
          <a:stretch>
            <a:fillRect/>
          </a:stretch>
        </p:blipFill>
        <p:spPr bwMode="auto">
          <a:xfrm>
            <a:off x="142844" y="2571744"/>
            <a:ext cx="8850959" cy="3571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(5)</a:t>
            </a:r>
            <a:endParaRPr lang="es-ES" dirty="0"/>
          </a:p>
        </p:txBody>
      </p:sp>
      <p:sp>
        <p:nvSpPr>
          <p:cNvPr id="3" name="2 Marcador de contenido"/>
          <p:cNvSpPr>
            <a:spLocks noGrp="1"/>
          </p:cNvSpPr>
          <p:nvPr>
            <p:ph idx="1"/>
          </p:nvPr>
        </p:nvSpPr>
        <p:spPr/>
        <p:txBody>
          <a:bodyPr>
            <a:normAutofit/>
          </a:bodyPr>
          <a:lstStyle/>
          <a:p>
            <a:r>
              <a:rPr lang="es-US" sz="2000" dirty="0" smtClean="0">
                <a:latin typeface="+mj-lt"/>
              </a:rPr>
              <a:t>Página de inicio (Usuario registrado)</a:t>
            </a:r>
            <a:endParaRPr lang="es-ES" sz="2000" dirty="0">
              <a:latin typeface="+mj-lt"/>
            </a:endParaRPr>
          </a:p>
        </p:txBody>
      </p:sp>
      <p:pic>
        <p:nvPicPr>
          <p:cNvPr id="56322" name="Picture 2"/>
          <p:cNvPicPr>
            <a:picLocks noChangeAspect="1" noChangeArrowheads="1"/>
          </p:cNvPicPr>
          <p:nvPr/>
        </p:nvPicPr>
        <p:blipFill>
          <a:blip r:embed="rId2" cstate="print"/>
          <a:srcRect/>
          <a:stretch>
            <a:fillRect/>
          </a:stretch>
        </p:blipFill>
        <p:spPr bwMode="auto">
          <a:xfrm>
            <a:off x="142844" y="2571744"/>
            <a:ext cx="8839333" cy="29289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(6)</a:t>
            </a:r>
            <a:endParaRPr lang="es-ES" dirty="0"/>
          </a:p>
        </p:txBody>
      </p:sp>
      <p:sp>
        <p:nvSpPr>
          <p:cNvPr id="3" name="2 Marcador de contenido"/>
          <p:cNvSpPr>
            <a:spLocks noGrp="1"/>
          </p:cNvSpPr>
          <p:nvPr>
            <p:ph idx="1"/>
          </p:nvPr>
        </p:nvSpPr>
        <p:spPr/>
        <p:txBody>
          <a:bodyPr/>
          <a:lstStyle/>
          <a:p>
            <a:r>
              <a:rPr lang="es-US" sz="2000" dirty="0" smtClean="0">
                <a:latin typeface="+mj-lt"/>
              </a:rPr>
              <a:t>Pronósticos</a:t>
            </a:r>
            <a:endParaRPr lang="es-ES" sz="2000" dirty="0">
              <a:latin typeface="+mj-lt"/>
            </a:endParaRPr>
          </a:p>
        </p:txBody>
      </p:sp>
      <p:pic>
        <p:nvPicPr>
          <p:cNvPr id="57347" name="Picture 3"/>
          <p:cNvPicPr>
            <a:picLocks noChangeAspect="1" noChangeArrowheads="1"/>
          </p:cNvPicPr>
          <p:nvPr/>
        </p:nvPicPr>
        <p:blipFill>
          <a:blip r:embed="rId2" cstate="print"/>
          <a:srcRect/>
          <a:stretch>
            <a:fillRect/>
          </a:stretch>
        </p:blipFill>
        <p:spPr bwMode="auto">
          <a:xfrm>
            <a:off x="71406" y="2357430"/>
            <a:ext cx="9029700" cy="45005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(7)</a:t>
            </a:r>
            <a:endParaRPr lang="es-ES" dirty="0"/>
          </a:p>
        </p:txBody>
      </p:sp>
      <p:sp>
        <p:nvSpPr>
          <p:cNvPr id="3" name="2 Marcador de contenido"/>
          <p:cNvSpPr>
            <a:spLocks noGrp="1"/>
          </p:cNvSpPr>
          <p:nvPr>
            <p:ph idx="1"/>
          </p:nvPr>
        </p:nvSpPr>
        <p:spPr/>
        <p:txBody>
          <a:bodyPr>
            <a:normAutofit/>
          </a:bodyPr>
          <a:lstStyle/>
          <a:p>
            <a:r>
              <a:rPr lang="es-US" sz="2000" dirty="0" smtClean="0">
                <a:latin typeface="+mj-lt"/>
              </a:rPr>
              <a:t>Comparador  de olas (1)</a:t>
            </a:r>
            <a:endParaRPr lang="es-ES" sz="2000" dirty="0">
              <a:latin typeface="+mj-lt"/>
            </a:endParaRPr>
          </a:p>
        </p:txBody>
      </p:sp>
      <p:pic>
        <p:nvPicPr>
          <p:cNvPr id="58370" name="Picture 2"/>
          <p:cNvPicPr>
            <a:picLocks noChangeAspect="1" noChangeArrowheads="1"/>
          </p:cNvPicPr>
          <p:nvPr/>
        </p:nvPicPr>
        <p:blipFill>
          <a:blip r:embed="rId2" cstate="print"/>
          <a:srcRect/>
          <a:stretch>
            <a:fillRect/>
          </a:stretch>
        </p:blipFill>
        <p:spPr bwMode="auto">
          <a:xfrm>
            <a:off x="39507" y="2305605"/>
            <a:ext cx="9058239" cy="45523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Contexto</a:t>
            </a:r>
            <a:r>
              <a:rPr lang="en-US" dirty="0" smtClean="0"/>
              <a:t> (3)</a:t>
            </a:r>
            <a:endParaRPr lang="es-AR" dirty="0"/>
          </a:p>
        </p:txBody>
      </p:sp>
      <p:sp>
        <p:nvSpPr>
          <p:cNvPr id="3" name="Content Placeholder 2"/>
          <p:cNvSpPr>
            <a:spLocks noGrp="1"/>
          </p:cNvSpPr>
          <p:nvPr>
            <p:ph idx="1"/>
          </p:nvPr>
        </p:nvSpPr>
        <p:spPr/>
        <p:txBody>
          <a:bodyPr/>
          <a:lstStyle/>
          <a:p>
            <a:r>
              <a:rPr lang="en-US" dirty="0" err="1" smtClean="0"/>
              <a:t>Prónosticos</a:t>
            </a:r>
            <a:r>
              <a:rPr lang="en-US" dirty="0" smtClean="0"/>
              <a:t> de </a:t>
            </a:r>
            <a:r>
              <a:rPr lang="en-US" dirty="0" err="1" smtClean="0"/>
              <a:t>olas</a:t>
            </a:r>
            <a:r>
              <a:rPr lang="en-US" dirty="0" smtClean="0"/>
              <a:t> – </a:t>
            </a:r>
            <a:r>
              <a:rPr lang="en-US" dirty="0" err="1" smtClean="0"/>
              <a:t>WaveWatch</a:t>
            </a:r>
            <a:r>
              <a:rPr lang="en-US" dirty="0" smtClean="0"/>
              <a:t> III</a:t>
            </a:r>
            <a:endParaRPr lang="es-AR" dirty="0"/>
          </a:p>
        </p:txBody>
      </p:sp>
      <p:pic>
        <p:nvPicPr>
          <p:cNvPr id="4" name="forecastGlobal.avi">
            <a:hlinkClick r:id="" action="ppaction://media"/>
          </p:cNvPr>
          <p:cNvPicPr>
            <a:picLocks noRot="1" noChangeAspect="1"/>
          </p:cNvPicPr>
          <p:nvPr>
            <a:videoFile r:link="rId1"/>
          </p:nvPr>
        </p:nvPicPr>
        <p:blipFill>
          <a:blip r:embed="rId3" cstate="print"/>
          <a:stretch>
            <a:fillRect/>
          </a:stretch>
        </p:blipFill>
        <p:spPr>
          <a:xfrm>
            <a:off x="1714480" y="2428868"/>
            <a:ext cx="5381620" cy="430529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(8)</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Comparador  de olas (2)</a:t>
            </a:r>
            <a:endParaRPr lang="es-ES" sz="2000" dirty="0">
              <a:latin typeface="+mj-lt"/>
            </a:endParaRPr>
          </a:p>
        </p:txBody>
      </p:sp>
      <p:pic>
        <p:nvPicPr>
          <p:cNvPr id="59395" name="Picture 3"/>
          <p:cNvPicPr>
            <a:picLocks noChangeAspect="1" noChangeArrowheads="1"/>
          </p:cNvPicPr>
          <p:nvPr/>
        </p:nvPicPr>
        <p:blipFill>
          <a:blip r:embed="rId2" cstate="print"/>
          <a:srcRect/>
          <a:stretch>
            <a:fillRect/>
          </a:stretch>
        </p:blipFill>
        <p:spPr bwMode="auto">
          <a:xfrm>
            <a:off x="1" y="1799173"/>
            <a:ext cx="9144000" cy="50588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(9)</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Comparador de olas (3)</a:t>
            </a:r>
            <a:endParaRPr lang="es-ES" sz="2000" dirty="0">
              <a:latin typeface="+mj-lt"/>
            </a:endParaRPr>
          </a:p>
        </p:txBody>
      </p:sp>
      <p:pic>
        <p:nvPicPr>
          <p:cNvPr id="60418" name="Picture 2"/>
          <p:cNvPicPr>
            <a:picLocks noChangeAspect="1" noChangeArrowheads="1"/>
          </p:cNvPicPr>
          <p:nvPr/>
        </p:nvPicPr>
        <p:blipFill>
          <a:blip r:embed="rId2" cstate="print"/>
          <a:srcRect/>
          <a:stretch>
            <a:fillRect/>
          </a:stretch>
        </p:blipFill>
        <p:spPr bwMode="auto">
          <a:xfrm>
            <a:off x="0" y="1813785"/>
            <a:ext cx="9144000" cy="50442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(10)</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Nueva ola (sólo usuarios registrados) (1)</a:t>
            </a:r>
            <a:endParaRPr lang="es-ES" sz="2000" dirty="0">
              <a:latin typeface="+mj-lt"/>
            </a:endParaRPr>
          </a:p>
        </p:txBody>
      </p:sp>
      <p:pic>
        <p:nvPicPr>
          <p:cNvPr id="61442" name="Picture 2"/>
          <p:cNvPicPr>
            <a:picLocks noChangeAspect="1" noChangeArrowheads="1"/>
          </p:cNvPicPr>
          <p:nvPr/>
        </p:nvPicPr>
        <p:blipFill>
          <a:blip r:embed="rId2" cstate="print"/>
          <a:srcRect/>
          <a:stretch>
            <a:fillRect/>
          </a:stretch>
        </p:blipFill>
        <p:spPr bwMode="auto">
          <a:xfrm>
            <a:off x="0" y="1764827"/>
            <a:ext cx="9144000" cy="509317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(11)</a:t>
            </a:r>
            <a:endParaRPr lang="es-ES" dirty="0"/>
          </a:p>
        </p:txBody>
      </p:sp>
      <p:sp>
        <p:nvSpPr>
          <p:cNvPr id="3" name="2 Marcador de contenido"/>
          <p:cNvSpPr>
            <a:spLocks noGrp="1"/>
          </p:cNvSpPr>
          <p:nvPr>
            <p:ph idx="1"/>
          </p:nvPr>
        </p:nvSpPr>
        <p:spPr>
          <a:xfrm>
            <a:off x="428596" y="1428736"/>
            <a:ext cx="8229600" cy="4895864"/>
          </a:xfrm>
        </p:spPr>
        <p:txBody>
          <a:bodyPr/>
          <a:lstStyle/>
          <a:p>
            <a:r>
              <a:rPr lang="es-US" sz="2000" dirty="0" smtClean="0">
                <a:latin typeface="+mj-lt"/>
              </a:rPr>
              <a:t>Nueva ola (sólo usuarios registrados) (2)</a:t>
            </a:r>
            <a:endParaRPr lang="es-ES" sz="2000" dirty="0" smtClean="0">
              <a:latin typeface="+mj-lt"/>
            </a:endParaRPr>
          </a:p>
          <a:p>
            <a:endParaRPr lang="es-ES" dirty="0"/>
          </a:p>
        </p:txBody>
      </p:sp>
      <p:pic>
        <p:nvPicPr>
          <p:cNvPr id="62467" name="Picture 3"/>
          <p:cNvPicPr>
            <a:picLocks noChangeAspect="1" noChangeArrowheads="1"/>
          </p:cNvPicPr>
          <p:nvPr/>
        </p:nvPicPr>
        <p:blipFill>
          <a:blip r:embed="rId2" cstate="print"/>
          <a:srcRect/>
          <a:stretch>
            <a:fillRect/>
          </a:stretch>
        </p:blipFill>
        <p:spPr bwMode="auto">
          <a:xfrm>
            <a:off x="0" y="1762169"/>
            <a:ext cx="9144000" cy="5095831"/>
          </a:xfrm>
          <a:prstGeom prst="rect">
            <a:avLst/>
          </a:prstGeom>
          <a:noFill/>
          <a:ln w="9525">
            <a:noFill/>
            <a:miter lim="800000"/>
            <a:headEnd/>
            <a:tailEnd/>
          </a:ln>
          <a:effectLst/>
        </p:spPr>
      </p:pic>
      <p:pic>
        <p:nvPicPr>
          <p:cNvPr id="62468" name="Picture 4"/>
          <p:cNvPicPr>
            <a:picLocks noChangeAspect="1" noChangeArrowheads="1"/>
          </p:cNvPicPr>
          <p:nvPr/>
        </p:nvPicPr>
        <p:blipFill>
          <a:blip r:embed="rId3" cstate="print"/>
          <a:srcRect/>
          <a:stretch>
            <a:fillRect/>
          </a:stretch>
        </p:blipFill>
        <p:spPr bwMode="auto">
          <a:xfrm>
            <a:off x="5214942" y="1357298"/>
            <a:ext cx="3367093" cy="521995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anim calcmode="lin" valueType="num">
                                      <p:cBhvr>
                                        <p:cTn id="7" dur="500" fill="hold"/>
                                        <p:tgtEl>
                                          <p:spTgt spid="62468"/>
                                        </p:tgtEl>
                                        <p:attrNameLst>
                                          <p:attrName>ppt_w</p:attrName>
                                        </p:attrNameLst>
                                      </p:cBhvr>
                                      <p:tavLst>
                                        <p:tav tm="0">
                                          <p:val>
                                            <p:fltVal val="0"/>
                                          </p:val>
                                        </p:tav>
                                        <p:tav tm="100000">
                                          <p:val>
                                            <p:strVal val="#ppt_w"/>
                                          </p:val>
                                        </p:tav>
                                      </p:tavLst>
                                    </p:anim>
                                    <p:anim calcmode="lin" valueType="num">
                                      <p:cBhvr>
                                        <p:cTn id="8" dur="500" fill="hold"/>
                                        <p:tgtEl>
                                          <p:spTgt spid="62468"/>
                                        </p:tgtEl>
                                        <p:attrNameLst>
                                          <p:attrName>ppt_h</p:attrName>
                                        </p:attrNameLst>
                                      </p:cBhvr>
                                      <p:tavLst>
                                        <p:tav tm="0">
                                          <p:val>
                                            <p:fltVal val="0"/>
                                          </p:val>
                                        </p:tav>
                                        <p:tav tm="100000">
                                          <p:val>
                                            <p:strVal val="#ppt_h"/>
                                          </p:val>
                                        </p:tav>
                                      </p:tavLst>
                                    </p:anim>
                                    <p:animEffect transition="in" filter="fade">
                                      <p:cBhvr>
                                        <p:cTn id="9" dur="500"/>
                                        <p:tgtEl>
                                          <p:spTgt spid="62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(12)</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Mis olas (sólo usuarios registrados)</a:t>
            </a:r>
            <a:endParaRPr lang="es-ES" sz="2000" dirty="0">
              <a:latin typeface="+mj-lt"/>
            </a:endParaRPr>
          </a:p>
        </p:txBody>
      </p:sp>
      <p:pic>
        <p:nvPicPr>
          <p:cNvPr id="63490" name="Picture 2"/>
          <p:cNvPicPr>
            <a:picLocks noChangeAspect="1" noChangeArrowheads="1"/>
          </p:cNvPicPr>
          <p:nvPr/>
        </p:nvPicPr>
        <p:blipFill>
          <a:blip r:embed="rId2" cstate="print"/>
          <a:srcRect/>
          <a:stretch>
            <a:fillRect/>
          </a:stretch>
        </p:blipFill>
        <p:spPr bwMode="auto">
          <a:xfrm>
            <a:off x="0" y="1739889"/>
            <a:ext cx="9144000" cy="5118111"/>
          </a:xfrm>
          <a:prstGeom prst="rect">
            <a:avLst/>
          </a:prstGeom>
          <a:noFill/>
          <a:ln w="9525">
            <a:noFill/>
            <a:miter lim="800000"/>
            <a:headEnd/>
            <a:tailEnd/>
          </a:ln>
          <a:effectLst/>
        </p:spPr>
      </p:pic>
      <p:pic>
        <p:nvPicPr>
          <p:cNvPr id="63492" name="Picture 4"/>
          <p:cNvPicPr>
            <a:picLocks noChangeAspect="1" noChangeArrowheads="1"/>
          </p:cNvPicPr>
          <p:nvPr/>
        </p:nvPicPr>
        <p:blipFill>
          <a:blip r:embed="rId3" cstate="print"/>
          <a:srcRect/>
          <a:stretch>
            <a:fillRect/>
          </a:stretch>
        </p:blipFill>
        <p:spPr bwMode="auto">
          <a:xfrm>
            <a:off x="1500166" y="1785926"/>
            <a:ext cx="7099784" cy="4871698"/>
          </a:xfrm>
          <a:prstGeom prst="rect">
            <a:avLst/>
          </a:prstGeom>
          <a:noFill/>
          <a:ln w="9525">
            <a:noFill/>
            <a:miter lim="800000"/>
            <a:headEnd/>
            <a:tailEnd/>
          </a:ln>
          <a:effectLst/>
        </p:spPr>
      </p:pic>
      <p:pic>
        <p:nvPicPr>
          <p:cNvPr id="63493" name="Picture 5"/>
          <p:cNvPicPr>
            <a:picLocks noChangeAspect="1" noChangeArrowheads="1"/>
          </p:cNvPicPr>
          <p:nvPr/>
        </p:nvPicPr>
        <p:blipFill>
          <a:blip r:embed="rId4" cstate="print"/>
          <a:srcRect/>
          <a:stretch>
            <a:fillRect/>
          </a:stretch>
        </p:blipFill>
        <p:spPr bwMode="auto">
          <a:xfrm>
            <a:off x="5286380" y="3357562"/>
            <a:ext cx="3619500" cy="24193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3492"/>
                                        </p:tgtEl>
                                        <p:attrNameLst>
                                          <p:attrName>style.visibility</p:attrName>
                                        </p:attrNameLst>
                                      </p:cBhvr>
                                      <p:to>
                                        <p:strVal val="visible"/>
                                      </p:to>
                                    </p:set>
                                    <p:anim calcmode="lin" valueType="num">
                                      <p:cBhvr>
                                        <p:cTn id="7" dur="500" fill="hold"/>
                                        <p:tgtEl>
                                          <p:spTgt spid="63492"/>
                                        </p:tgtEl>
                                        <p:attrNameLst>
                                          <p:attrName>ppt_w</p:attrName>
                                        </p:attrNameLst>
                                      </p:cBhvr>
                                      <p:tavLst>
                                        <p:tav tm="0">
                                          <p:val>
                                            <p:fltVal val="0"/>
                                          </p:val>
                                        </p:tav>
                                        <p:tav tm="100000">
                                          <p:val>
                                            <p:strVal val="#ppt_w"/>
                                          </p:val>
                                        </p:tav>
                                      </p:tavLst>
                                    </p:anim>
                                    <p:anim calcmode="lin" valueType="num">
                                      <p:cBhvr>
                                        <p:cTn id="8" dur="500" fill="hold"/>
                                        <p:tgtEl>
                                          <p:spTgt spid="63492"/>
                                        </p:tgtEl>
                                        <p:attrNameLst>
                                          <p:attrName>ppt_h</p:attrName>
                                        </p:attrNameLst>
                                      </p:cBhvr>
                                      <p:tavLst>
                                        <p:tav tm="0">
                                          <p:val>
                                            <p:fltVal val="0"/>
                                          </p:val>
                                        </p:tav>
                                        <p:tav tm="100000">
                                          <p:val>
                                            <p:strVal val="#ppt_h"/>
                                          </p:val>
                                        </p:tav>
                                      </p:tavLst>
                                    </p:anim>
                                    <p:animEffect transition="in" filter="fade">
                                      <p:cBhvr>
                                        <p:cTn id="9" dur="500"/>
                                        <p:tgtEl>
                                          <p:spTgt spid="6349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63493"/>
                                        </p:tgtEl>
                                        <p:attrNameLst>
                                          <p:attrName>style.visibility</p:attrName>
                                        </p:attrNameLst>
                                      </p:cBhvr>
                                      <p:to>
                                        <p:strVal val="visible"/>
                                      </p:to>
                                    </p:set>
                                    <p:anim calcmode="lin" valueType="num">
                                      <p:cBhvr>
                                        <p:cTn id="14" dur="500" fill="hold"/>
                                        <p:tgtEl>
                                          <p:spTgt spid="63493"/>
                                        </p:tgtEl>
                                        <p:attrNameLst>
                                          <p:attrName>ppt_w</p:attrName>
                                        </p:attrNameLst>
                                      </p:cBhvr>
                                      <p:tavLst>
                                        <p:tav tm="0">
                                          <p:val>
                                            <p:fltVal val="0"/>
                                          </p:val>
                                        </p:tav>
                                        <p:tav tm="100000">
                                          <p:val>
                                            <p:strVal val="#ppt_w"/>
                                          </p:val>
                                        </p:tav>
                                      </p:tavLst>
                                    </p:anim>
                                    <p:anim calcmode="lin" valueType="num">
                                      <p:cBhvr>
                                        <p:cTn id="15" dur="500" fill="hold"/>
                                        <p:tgtEl>
                                          <p:spTgt spid="63493"/>
                                        </p:tgtEl>
                                        <p:attrNameLst>
                                          <p:attrName>ppt_h</p:attrName>
                                        </p:attrNameLst>
                                      </p:cBhvr>
                                      <p:tavLst>
                                        <p:tav tm="0">
                                          <p:val>
                                            <p:fltVal val="0"/>
                                          </p:val>
                                        </p:tav>
                                        <p:tav tm="100000">
                                          <p:val>
                                            <p:strVal val="#ppt_h"/>
                                          </p:val>
                                        </p:tav>
                                      </p:tavLst>
                                    </p:anim>
                                    <p:animEffect transition="in" filter="fade">
                                      <p:cBhvr>
                                        <p:cTn id="16" dur="500"/>
                                        <p:tgtEl>
                                          <p:spTgt spid="63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solidFill>
                  <a:schemeClr val="accent1">
                    <a:lumMod val="75000"/>
                  </a:schemeClr>
                </a:solidFill>
                <a:latin typeface="+mj-lt"/>
              </a:rPr>
              <a:t>Conclusiones</a:t>
            </a:r>
            <a:endParaRPr lang="en-US" dirty="0" smtClean="0">
              <a:solidFill>
                <a:schemeClr val="accent1">
                  <a:lumMod val="75000"/>
                </a:schemeClr>
              </a:solidFill>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Conclusiones (1)</a:t>
            </a:r>
            <a:endParaRPr lang="es-ES" dirty="0"/>
          </a:p>
        </p:txBody>
      </p:sp>
      <p:sp>
        <p:nvSpPr>
          <p:cNvPr id="3" name="2 Marcador de contenido"/>
          <p:cNvSpPr>
            <a:spLocks noGrp="1"/>
          </p:cNvSpPr>
          <p:nvPr>
            <p:ph idx="1"/>
          </p:nvPr>
        </p:nvSpPr>
        <p:spPr/>
        <p:txBody>
          <a:bodyPr/>
          <a:lstStyle/>
          <a:p>
            <a:r>
              <a:rPr lang="es-US" dirty="0" smtClean="0">
                <a:latin typeface="+mj-lt"/>
              </a:rPr>
              <a:t>Ventajas del enfoque</a:t>
            </a:r>
          </a:p>
          <a:p>
            <a:pPr lvl="1"/>
            <a:r>
              <a:rPr lang="es-US" dirty="0" smtClean="0">
                <a:latin typeface="+mj-lt"/>
              </a:rPr>
              <a:t>Utiliza datos sencillos de conseguir.</a:t>
            </a:r>
          </a:p>
          <a:p>
            <a:pPr lvl="1"/>
            <a:r>
              <a:rPr lang="es-US" dirty="0" smtClean="0">
                <a:latin typeface="+mj-lt"/>
              </a:rPr>
              <a:t>No requiere conocimiento experto.</a:t>
            </a:r>
          </a:p>
          <a:p>
            <a:pPr lvl="1"/>
            <a:r>
              <a:rPr lang="es-US" dirty="0" smtClean="0">
                <a:latin typeface="+mj-lt"/>
              </a:rPr>
              <a:t>No requiere configuración adicional dependiente del lugar.</a:t>
            </a:r>
          </a:p>
          <a:p>
            <a:pPr lvl="1"/>
            <a:r>
              <a:rPr lang="es-US" dirty="0" smtClean="0">
                <a:latin typeface="+mj-lt"/>
              </a:rPr>
              <a:t>Predicción a nivel de ola.</a:t>
            </a:r>
          </a:p>
          <a:p>
            <a:pPr lvl="1"/>
            <a:r>
              <a:rPr lang="es-US" dirty="0" smtClean="0">
                <a:latin typeface="+mj-lt"/>
              </a:rPr>
              <a:t>Elimina la necesidad de recorrer largas distancias buscando mejores olas.</a:t>
            </a:r>
          </a:p>
          <a:p>
            <a:pPr lvl="1"/>
            <a:r>
              <a:rPr lang="es-US" dirty="0" smtClean="0">
                <a:latin typeface="+mj-lt"/>
              </a:rPr>
              <a:t>Pronostica olas en cualquier lugar del mundo.</a:t>
            </a:r>
          </a:p>
          <a:p>
            <a:pPr lvl="1"/>
            <a:r>
              <a:rPr lang="es-US" dirty="0" smtClean="0">
                <a:latin typeface="+mj-lt"/>
              </a:rPr>
              <a:t>Ofrece una herramienta para comparar olas.</a:t>
            </a:r>
          </a:p>
          <a:p>
            <a:pPr lvl="1"/>
            <a:endParaRPr lang="es-E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Conclusiones (2)</a:t>
            </a:r>
            <a:endParaRPr lang="es-ES" dirty="0"/>
          </a:p>
        </p:txBody>
      </p:sp>
      <p:sp>
        <p:nvSpPr>
          <p:cNvPr id="3" name="2 Marcador de contenido"/>
          <p:cNvSpPr>
            <a:spLocks noGrp="1"/>
          </p:cNvSpPr>
          <p:nvPr>
            <p:ph idx="1"/>
          </p:nvPr>
        </p:nvSpPr>
        <p:spPr/>
        <p:txBody>
          <a:bodyPr/>
          <a:lstStyle/>
          <a:p>
            <a:r>
              <a:rPr lang="es-US" dirty="0" smtClean="0">
                <a:latin typeface="+mj-lt"/>
              </a:rPr>
              <a:t>Limitaciones</a:t>
            </a:r>
          </a:p>
          <a:p>
            <a:pPr lvl="1"/>
            <a:r>
              <a:rPr lang="es-US" dirty="0" smtClean="0">
                <a:latin typeface="+mj-lt"/>
              </a:rPr>
              <a:t>Sólo predice la altura de la ola deseada.</a:t>
            </a:r>
          </a:p>
          <a:p>
            <a:pPr lvl="1"/>
            <a:r>
              <a:rPr lang="es-US" dirty="0" smtClean="0">
                <a:latin typeface="+mj-lt"/>
              </a:rPr>
              <a:t>Historia de al menos 60 observaciones visuales.</a:t>
            </a:r>
          </a:p>
          <a:p>
            <a:pPr lvl="1"/>
            <a:r>
              <a:rPr lang="es-US" dirty="0" smtClean="0">
                <a:latin typeface="+mj-lt"/>
              </a:rPr>
              <a:t>Cambios en la geografía o arquitectura de la zona podrían requerir observaciones visuales actualizadas.</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Preguntas</a:t>
            </a:r>
            <a:endParaRPr lang="es-ES" dirty="0"/>
          </a:p>
        </p:txBody>
      </p:sp>
      <p:pic>
        <p:nvPicPr>
          <p:cNvPr id="4" name="Picture 4"/>
          <p:cNvPicPr>
            <a:picLocks noGrp="1" noChangeAspect="1" noChangeArrowheads="1"/>
          </p:cNvPicPr>
          <p:nvPr>
            <p:ph idx="1"/>
          </p:nvPr>
        </p:nvPicPr>
        <p:blipFill>
          <a:blip r:embed="rId2" cstate="print"/>
          <a:srcRect/>
          <a:stretch>
            <a:fillRect/>
          </a:stretch>
        </p:blipFill>
        <p:spPr bwMode="auto">
          <a:xfrm>
            <a:off x="2973904" y="1935163"/>
            <a:ext cx="3196192" cy="4389437"/>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Contexto</a:t>
            </a:r>
            <a:r>
              <a:rPr lang="en-US" dirty="0" smtClean="0"/>
              <a:t> (4)</a:t>
            </a:r>
            <a:endParaRPr lang="es-AR" dirty="0"/>
          </a:p>
        </p:txBody>
      </p:sp>
      <p:sp>
        <p:nvSpPr>
          <p:cNvPr id="3" name="Content Placeholder 2"/>
          <p:cNvSpPr>
            <a:spLocks noGrp="1"/>
          </p:cNvSpPr>
          <p:nvPr>
            <p:ph idx="1"/>
          </p:nvPr>
        </p:nvSpPr>
        <p:spPr/>
        <p:txBody>
          <a:bodyPr/>
          <a:lstStyle/>
          <a:p>
            <a:r>
              <a:rPr lang="en-US" dirty="0" err="1" smtClean="0">
                <a:latin typeface="+mj-lt"/>
              </a:rPr>
              <a:t>WaveWatch</a:t>
            </a:r>
            <a:r>
              <a:rPr lang="en-US" dirty="0" smtClean="0">
                <a:latin typeface="+mj-lt"/>
              </a:rPr>
              <a:t> III</a:t>
            </a:r>
          </a:p>
          <a:p>
            <a:pPr lvl="1"/>
            <a:r>
              <a:rPr lang="en-US" dirty="0" err="1" smtClean="0">
                <a:latin typeface="+mj-lt"/>
              </a:rPr>
              <a:t>Particionamiento</a:t>
            </a:r>
            <a:r>
              <a:rPr lang="en-US" dirty="0" smtClean="0">
                <a:latin typeface="+mj-lt"/>
              </a:rPr>
              <a:t> del </a:t>
            </a:r>
            <a:r>
              <a:rPr lang="en-US" dirty="0" err="1" smtClean="0">
                <a:latin typeface="+mj-lt"/>
              </a:rPr>
              <a:t>oceáno</a:t>
            </a:r>
            <a:r>
              <a:rPr lang="en-US" dirty="0" smtClean="0">
                <a:latin typeface="+mj-lt"/>
              </a:rPr>
              <a:t> en </a:t>
            </a:r>
            <a:r>
              <a:rPr lang="en-US" dirty="0" err="1" smtClean="0">
                <a:latin typeface="+mj-lt"/>
              </a:rPr>
              <a:t>grillas</a:t>
            </a:r>
            <a:r>
              <a:rPr lang="en-US" dirty="0" smtClean="0">
                <a:latin typeface="+mj-lt"/>
              </a:rPr>
              <a:t>.</a:t>
            </a:r>
            <a:endParaRPr lang="es-AR" dirty="0">
              <a:latin typeface="+mj-lt"/>
            </a:endParaRPr>
          </a:p>
        </p:txBody>
      </p:sp>
      <p:pic>
        <p:nvPicPr>
          <p:cNvPr id="4" name="Picture 2"/>
          <p:cNvPicPr>
            <a:picLocks noChangeAspect="1" noChangeArrowheads="1"/>
          </p:cNvPicPr>
          <p:nvPr/>
        </p:nvPicPr>
        <p:blipFill>
          <a:blip r:embed="rId2" cstate="print"/>
          <a:srcRect/>
          <a:stretch>
            <a:fillRect/>
          </a:stretch>
        </p:blipFill>
        <p:spPr bwMode="auto">
          <a:xfrm>
            <a:off x="928662" y="2786058"/>
            <a:ext cx="7286676" cy="38138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solidFill>
                  <a:schemeClr val="accent2">
                    <a:lumMod val="75000"/>
                  </a:schemeClr>
                </a:solidFill>
                <a:latin typeface="+mj-lt"/>
              </a:rPr>
              <a:t>Problemática</a:t>
            </a:r>
            <a:endParaRPr lang="en-US" dirty="0" smtClean="0">
              <a:solidFill>
                <a:schemeClr val="accent2">
                  <a:lumMod val="75000"/>
                </a:schemeClr>
              </a:solidFill>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Problemática</a:t>
            </a:r>
            <a:r>
              <a:rPr lang="en-US" dirty="0" smtClean="0"/>
              <a:t> (1)</a:t>
            </a:r>
            <a:endParaRPr lang="es-AR" dirty="0"/>
          </a:p>
        </p:txBody>
      </p:sp>
      <p:sp>
        <p:nvSpPr>
          <p:cNvPr id="3" name="Content Placeholder 2"/>
          <p:cNvSpPr>
            <a:spLocks noGrp="1"/>
          </p:cNvSpPr>
          <p:nvPr>
            <p:ph idx="1"/>
          </p:nvPr>
        </p:nvSpPr>
        <p:spPr/>
        <p:txBody>
          <a:bodyPr/>
          <a:lstStyle/>
          <a:p>
            <a:r>
              <a:rPr lang="en-US" dirty="0" err="1" smtClean="0">
                <a:latin typeface="+mj-lt"/>
              </a:rPr>
              <a:t>WaveWatch</a:t>
            </a:r>
            <a:r>
              <a:rPr lang="en-US" dirty="0" smtClean="0">
                <a:latin typeface="+mj-lt"/>
              </a:rPr>
              <a:t> III </a:t>
            </a:r>
          </a:p>
          <a:p>
            <a:pPr lvl="1"/>
            <a:r>
              <a:rPr lang="en-US" dirty="0" err="1" smtClean="0">
                <a:latin typeface="+mj-lt"/>
              </a:rPr>
              <a:t>Falta</a:t>
            </a:r>
            <a:r>
              <a:rPr lang="en-US" dirty="0" smtClean="0">
                <a:latin typeface="+mj-lt"/>
              </a:rPr>
              <a:t> de </a:t>
            </a:r>
            <a:r>
              <a:rPr lang="en-US" dirty="0" err="1" smtClean="0">
                <a:latin typeface="+mj-lt"/>
              </a:rPr>
              <a:t>precisión</a:t>
            </a:r>
            <a:r>
              <a:rPr lang="en-US" dirty="0" smtClean="0">
                <a:latin typeface="+mj-lt"/>
              </a:rPr>
              <a:t> en la </a:t>
            </a:r>
            <a:r>
              <a:rPr lang="en-US" dirty="0" err="1" smtClean="0">
                <a:latin typeface="+mj-lt"/>
              </a:rPr>
              <a:t>cercania</a:t>
            </a:r>
            <a:r>
              <a:rPr lang="en-US" dirty="0" smtClean="0">
                <a:latin typeface="+mj-lt"/>
              </a:rPr>
              <a:t> de la </a:t>
            </a:r>
            <a:r>
              <a:rPr lang="en-US" dirty="0" err="1" smtClean="0">
                <a:latin typeface="+mj-lt"/>
              </a:rPr>
              <a:t>costa</a:t>
            </a:r>
            <a:endParaRPr lang="es-AR" dirty="0">
              <a:latin typeface="+mj-lt"/>
            </a:endParaRPr>
          </a:p>
        </p:txBody>
      </p:sp>
      <p:pic>
        <p:nvPicPr>
          <p:cNvPr id="4" name="Picture 4"/>
          <p:cNvPicPr>
            <a:picLocks noChangeAspect="1" noChangeArrowheads="1"/>
          </p:cNvPicPr>
          <p:nvPr/>
        </p:nvPicPr>
        <p:blipFill>
          <a:blip r:embed="rId2" cstate="print"/>
          <a:srcRect/>
          <a:stretch>
            <a:fillRect/>
          </a:stretch>
        </p:blipFill>
        <p:spPr bwMode="auto">
          <a:xfrm>
            <a:off x="928662" y="2879734"/>
            <a:ext cx="7358082" cy="3692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Problemática</a:t>
            </a:r>
            <a:r>
              <a:rPr lang="en-US" dirty="0" smtClean="0"/>
              <a:t> (2)</a:t>
            </a:r>
            <a:endParaRPr lang="es-AR" dirty="0"/>
          </a:p>
        </p:txBody>
      </p:sp>
      <p:grpSp>
        <p:nvGrpSpPr>
          <p:cNvPr id="3" name="Group 31"/>
          <p:cNvGrpSpPr/>
          <p:nvPr/>
        </p:nvGrpSpPr>
        <p:grpSpPr>
          <a:xfrm>
            <a:off x="5072066" y="1857364"/>
            <a:ext cx="3071834" cy="2165752"/>
            <a:chOff x="1000100" y="1428736"/>
            <a:chExt cx="3071834" cy="2165752"/>
          </a:xfrm>
        </p:grpSpPr>
        <p:pic>
          <p:nvPicPr>
            <p:cNvPr id="5" name="Picture 29" descr="http://www.ubatubasurfcam.com.br/v2/fotos_dia/to1.jpg"/>
            <p:cNvPicPr>
              <a:picLocks noChangeAspect="1" noChangeArrowheads="1"/>
            </p:cNvPicPr>
            <p:nvPr/>
          </p:nvPicPr>
          <p:blipFill>
            <a:blip r:embed="rId2" cstate="print"/>
            <a:srcRect/>
            <a:stretch>
              <a:fillRect/>
            </a:stretch>
          </p:blipFill>
          <p:spPr bwMode="auto">
            <a:xfrm>
              <a:off x="1000100" y="1428736"/>
              <a:ext cx="3071834" cy="2165752"/>
            </a:xfrm>
            <a:prstGeom prst="rect">
              <a:avLst/>
            </a:prstGeom>
            <a:noFill/>
          </p:spPr>
        </p:pic>
        <p:sp>
          <p:nvSpPr>
            <p:cNvPr id="6" name="TextBox 5"/>
            <p:cNvSpPr txBox="1"/>
            <p:nvPr/>
          </p:nvSpPr>
          <p:spPr>
            <a:xfrm>
              <a:off x="1011855" y="1500174"/>
              <a:ext cx="1845633" cy="276999"/>
            </a:xfrm>
            <a:prstGeom prst="rect">
              <a:avLst/>
            </a:prstGeom>
            <a:noFill/>
          </p:spPr>
          <p:txBody>
            <a:bodyPr wrap="none" rtlCol="0">
              <a:spAutoFit/>
            </a:bodyPr>
            <a:lstStyle/>
            <a:p>
              <a:r>
                <a:rPr lang="en-US" sz="1200" dirty="0" err="1" smtClean="0">
                  <a:solidFill>
                    <a:schemeClr val="bg1"/>
                  </a:solidFill>
                  <a:latin typeface="+mj-lt"/>
                </a:rPr>
                <a:t>Altura</a:t>
              </a:r>
              <a:r>
                <a:rPr lang="en-US" sz="1200" dirty="0" smtClean="0">
                  <a:solidFill>
                    <a:schemeClr val="bg1"/>
                  </a:solidFill>
                  <a:latin typeface="+mj-lt"/>
                </a:rPr>
                <a:t> </a:t>
              </a:r>
              <a:r>
                <a:rPr lang="en-US" sz="1200" dirty="0" err="1" smtClean="0">
                  <a:solidFill>
                    <a:schemeClr val="bg1"/>
                  </a:solidFill>
                  <a:latin typeface="+mj-lt"/>
                </a:rPr>
                <a:t>Observada</a:t>
              </a:r>
              <a:r>
                <a:rPr lang="en-US" sz="1200" dirty="0" smtClean="0">
                  <a:solidFill>
                    <a:schemeClr val="bg1"/>
                  </a:solidFill>
                  <a:latin typeface="+mj-lt"/>
                </a:rPr>
                <a:t>:  0.5 </a:t>
              </a:r>
              <a:r>
                <a:rPr lang="en-US" sz="1200" dirty="0" err="1" smtClean="0">
                  <a:solidFill>
                    <a:schemeClr val="bg1"/>
                  </a:solidFill>
                  <a:latin typeface="+mj-lt"/>
                </a:rPr>
                <a:t>mts</a:t>
              </a:r>
              <a:endParaRPr lang="es-AR" sz="1200" dirty="0">
                <a:solidFill>
                  <a:schemeClr val="bg1"/>
                </a:solidFill>
                <a:latin typeface="+mj-lt"/>
              </a:endParaRPr>
            </a:p>
          </p:txBody>
        </p:sp>
        <p:sp>
          <p:nvSpPr>
            <p:cNvPr id="7" name="TextBox 6"/>
            <p:cNvSpPr txBox="1"/>
            <p:nvPr/>
          </p:nvSpPr>
          <p:spPr>
            <a:xfrm>
              <a:off x="1000100" y="3214686"/>
              <a:ext cx="2786082" cy="307777"/>
            </a:xfrm>
            <a:prstGeom prst="rect">
              <a:avLst/>
            </a:prstGeom>
            <a:noFill/>
          </p:spPr>
          <p:txBody>
            <a:bodyPr wrap="square" rtlCol="0">
              <a:spAutoFit/>
            </a:bodyPr>
            <a:lstStyle/>
            <a:p>
              <a:r>
                <a:rPr lang="en-US" sz="1400" dirty="0" smtClean="0">
                  <a:solidFill>
                    <a:schemeClr val="bg1"/>
                  </a:solidFill>
                  <a:latin typeface="+mj-lt"/>
                </a:rPr>
                <a:t>Brazil, </a:t>
              </a:r>
              <a:r>
                <a:rPr lang="en-US" sz="1400" dirty="0" err="1" smtClean="0">
                  <a:solidFill>
                    <a:schemeClr val="bg1"/>
                  </a:solidFill>
                  <a:latin typeface="+mj-lt"/>
                </a:rPr>
                <a:t>Ubatuba</a:t>
              </a:r>
              <a:r>
                <a:rPr lang="en-US" sz="1400" dirty="0" smtClean="0">
                  <a:solidFill>
                    <a:schemeClr val="bg1"/>
                  </a:solidFill>
                  <a:latin typeface="+mj-lt"/>
                </a:rPr>
                <a:t>, </a:t>
              </a:r>
              <a:r>
                <a:rPr lang="en-US" sz="1400" dirty="0" err="1" smtClean="0">
                  <a:solidFill>
                    <a:schemeClr val="bg1"/>
                  </a:solidFill>
                  <a:latin typeface="+mj-lt"/>
                </a:rPr>
                <a:t>Toninhas</a:t>
              </a:r>
              <a:endParaRPr lang="es-AR" sz="1400" dirty="0">
                <a:solidFill>
                  <a:schemeClr val="bg1"/>
                </a:solidFill>
                <a:latin typeface="+mj-lt"/>
              </a:endParaRPr>
            </a:p>
          </p:txBody>
        </p:sp>
      </p:grpSp>
      <p:grpSp>
        <p:nvGrpSpPr>
          <p:cNvPr id="4" name="Group 34"/>
          <p:cNvGrpSpPr/>
          <p:nvPr/>
        </p:nvGrpSpPr>
        <p:grpSpPr>
          <a:xfrm>
            <a:off x="928662" y="4286256"/>
            <a:ext cx="3143272" cy="2357454"/>
            <a:chOff x="928662" y="3857628"/>
            <a:chExt cx="3143272" cy="2357454"/>
          </a:xfrm>
        </p:grpSpPr>
        <p:pic>
          <p:nvPicPr>
            <p:cNvPr id="9" name="Picture 25" descr="http://www.ubatubasurfcam.com.br/v2/fotos_dia/pa1.jpg"/>
            <p:cNvPicPr>
              <a:picLocks noChangeAspect="1" noChangeArrowheads="1"/>
            </p:cNvPicPr>
            <p:nvPr/>
          </p:nvPicPr>
          <p:blipFill>
            <a:blip r:embed="rId3" cstate="print"/>
            <a:srcRect/>
            <a:stretch>
              <a:fillRect/>
            </a:stretch>
          </p:blipFill>
          <p:spPr bwMode="auto">
            <a:xfrm>
              <a:off x="928662" y="3857628"/>
              <a:ext cx="3143272" cy="2357454"/>
            </a:xfrm>
            <a:prstGeom prst="rect">
              <a:avLst/>
            </a:prstGeom>
            <a:noFill/>
          </p:spPr>
        </p:pic>
        <p:sp>
          <p:nvSpPr>
            <p:cNvPr id="10" name="Rectangle 9"/>
            <p:cNvSpPr/>
            <p:nvPr/>
          </p:nvSpPr>
          <p:spPr>
            <a:xfrm>
              <a:off x="928662" y="5715016"/>
              <a:ext cx="1791131" cy="276999"/>
            </a:xfrm>
            <a:prstGeom prst="rect">
              <a:avLst/>
            </a:prstGeom>
          </p:spPr>
          <p:txBody>
            <a:bodyPr wrap="none">
              <a:spAutoFit/>
            </a:bodyPr>
            <a:lstStyle/>
            <a:p>
              <a:r>
                <a:rPr lang="en-US" sz="1200" dirty="0" smtClean="0">
                  <a:solidFill>
                    <a:schemeClr val="bg1"/>
                  </a:solidFill>
                  <a:latin typeface="+mj-lt"/>
                </a:rPr>
                <a:t>Brazil, </a:t>
              </a:r>
              <a:r>
                <a:rPr lang="en-US" sz="1200" dirty="0" err="1" smtClean="0">
                  <a:solidFill>
                    <a:schemeClr val="bg1"/>
                  </a:solidFill>
                  <a:latin typeface="+mj-lt"/>
                </a:rPr>
                <a:t>Ubatuba</a:t>
              </a:r>
              <a:r>
                <a:rPr lang="en-US" sz="1200" dirty="0" smtClean="0">
                  <a:solidFill>
                    <a:schemeClr val="bg1"/>
                  </a:solidFill>
                  <a:latin typeface="+mj-lt"/>
                </a:rPr>
                <a:t>, </a:t>
              </a:r>
              <a:r>
                <a:rPr lang="en-US" sz="1200" dirty="0" err="1" smtClean="0">
                  <a:solidFill>
                    <a:schemeClr val="bg1"/>
                  </a:solidFill>
                  <a:latin typeface="+mj-lt"/>
                </a:rPr>
                <a:t>Prumirim</a:t>
              </a:r>
              <a:endParaRPr lang="es-AR" sz="1200" dirty="0">
                <a:solidFill>
                  <a:schemeClr val="bg1"/>
                </a:solidFill>
                <a:latin typeface="+mj-lt"/>
              </a:endParaRPr>
            </a:p>
          </p:txBody>
        </p:sp>
        <p:sp>
          <p:nvSpPr>
            <p:cNvPr id="11" name="TextBox 10"/>
            <p:cNvSpPr txBox="1"/>
            <p:nvPr/>
          </p:nvSpPr>
          <p:spPr>
            <a:xfrm>
              <a:off x="1000100" y="3857628"/>
              <a:ext cx="1845633" cy="276999"/>
            </a:xfrm>
            <a:prstGeom prst="rect">
              <a:avLst/>
            </a:prstGeom>
            <a:noFill/>
          </p:spPr>
          <p:txBody>
            <a:bodyPr wrap="none" rtlCol="0">
              <a:spAutoFit/>
            </a:bodyPr>
            <a:lstStyle/>
            <a:p>
              <a:r>
                <a:rPr lang="en-US" sz="1200" dirty="0" err="1" smtClean="0">
                  <a:solidFill>
                    <a:schemeClr val="bg1"/>
                  </a:solidFill>
                  <a:latin typeface="+mj-lt"/>
                </a:rPr>
                <a:t>Altura</a:t>
              </a:r>
              <a:r>
                <a:rPr lang="en-US" sz="1200" dirty="0" smtClean="0">
                  <a:solidFill>
                    <a:schemeClr val="bg1"/>
                  </a:solidFill>
                  <a:latin typeface="+mj-lt"/>
                </a:rPr>
                <a:t> </a:t>
              </a:r>
              <a:r>
                <a:rPr lang="en-US" sz="1200" dirty="0" err="1" smtClean="0">
                  <a:solidFill>
                    <a:schemeClr val="bg1"/>
                  </a:solidFill>
                  <a:latin typeface="+mj-lt"/>
                </a:rPr>
                <a:t>Observada</a:t>
              </a:r>
              <a:r>
                <a:rPr lang="en-US" sz="1200" dirty="0" smtClean="0">
                  <a:solidFill>
                    <a:schemeClr val="bg1"/>
                  </a:solidFill>
                  <a:latin typeface="+mj-lt"/>
                </a:rPr>
                <a:t>:  0.2 </a:t>
              </a:r>
              <a:r>
                <a:rPr lang="en-US" sz="1200" dirty="0" err="1" smtClean="0">
                  <a:solidFill>
                    <a:schemeClr val="bg1"/>
                  </a:solidFill>
                  <a:latin typeface="+mj-lt"/>
                </a:rPr>
                <a:t>mts</a:t>
              </a:r>
              <a:endParaRPr lang="es-AR" sz="1200" dirty="0">
                <a:solidFill>
                  <a:schemeClr val="bg1"/>
                </a:solidFill>
                <a:latin typeface="+mj-lt"/>
              </a:endParaRPr>
            </a:p>
          </p:txBody>
        </p:sp>
      </p:grpSp>
      <p:grpSp>
        <p:nvGrpSpPr>
          <p:cNvPr id="8" name="Group 33"/>
          <p:cNvGrpSpPr/>
          <p:nvPr/>
        </p:nvGrpSpPr>
        <p:grpSpPr>
          <a:xfrm>
            <a:off x="5072066" y="4214818"/>
            <a:ext cx="3071834" cy="2428860"/>
            <a:chOff x="5072066" y="3857628"/>
            <a:chExt cx="3071834" cy="2428860"/>
          </a:xfrm>
        </p:grpSpPr>
        <p:pic>
          <p:nvPicPr>
            <p:cNvPr id="13" name="Picture 27" descr="http://www.ubatubasurfcam.com.br/v2/fotos_dia/pg1.jpg"/>
            <p:cNvPicPr>
              <a:picLocks noChangeAspect="1" noChangeArrowheads="1"/>
            </p:cNvPicPr>
            <p:nvPr/>
          </p:nvPicPr>
          <p:blipFill>
            <a:blip r:embed="rId4" cstate="print"/>
            <a:srcRect/>
            <a:stretch>
              <a:fillRect/>
            </a:stretch>
          </p:blipFill>
          <p:spPr bwMode="auto">
            <a:xfrm>
              <a:off x="5072066" y="3857628"/>
              <a:ext cx="3071834" cy="2428860"/>
            </a:xfrm>
            <a:prstGeom prst="rect">
              <a:avLst/>
            </a:prstGeom>
            <a:noFill/>
          </p:spPr>
        </p:pic>
        <p:sp>
          <p:nvSpPr>
            <p:cNvPr id="14" name="Rectangle 13"/>
            <p:cNvSpPr/>
            <p:nvPr/>
          </p:nvSpPr>
          <p:spPr>
            <a:xfrm>
              <a:off x="5214942" y="5786454"/>
              <a:ext cx="2028056" cy="276999"/>
            </a:xfrm>
            <a:prstGeom prst="rect">
              <a:avLst/>
            </a:prstGeom>
          </p:spPr>
          <p:txBody>
            <a:bodyPr wrap="none">
              <a:spAutoFit/>
            </a:bodyPr>
            <a:lstStyle/>
            <a:p>
              <a:r>
                <a:rPr lang="en-US" sz="1200" dirty="0" smtClean="0">
                  <a:solidFill>
                    <a:schemeClr val="bg1"/>
                  </a:solidFill>
                  <a:latin typeface="+mj-lt"/>
                </a:rPr>
                <a:t>Brazil, </a:t>
              </a:r>
              <a:r>
                <a:rPr lang="en-US" sz="1200" dirty="0" err="1" smtClean="0">
                  <a:solidFill>
                    <a:schemeClr val="bg1"/>
                  </a:solidFill>
                  <a:latin typeface="+mj-lt"/>
                </a:rPr>
                <a:t>Ubatuba</a:t>
              </a:r>
              <a:r>
                <a:rPr lang="en-US" sz="1200" dirty="0" smtClean="0">
                  <a:solidFill>
                    <a:schemeClr val="bg1"/>
                  </a:solidFill>
                  <a:latin typeface="+mj-lt"/>
                </a:rPr>
                <a:t>, Playa Grande</a:t>
              </a:r>
              <a:endParaRPr lang="es-AR" sz="1200" dirty="0">
                <a:solidFill>
                  <a:schemeClr val="bg1"/>
                </a:solidFill>
                <a:latin typeface="+mj-lt"/>
              </a:endParaRPr>
            </a:p>
          </p:txBody>
        </p:sp>
        <p:sp>
          <p:nvSpPr>
            <p:cNvPr id="15" name="TextBox 14"/>
            <p:cNvSpPr txBox="1"/>
            <p:nvPr/>
          </p:nvSpPr>
          <p:spPr>
            <a:xfrm>
              <a:off x="5214942" y="4000504"/>
              <a:ext cx="1845633" cy="276999"/>
            </a:xfrm>
            <a:prstGeom prst="rect">
              <a:avLst/>
            </a:prstGeom>
            <a:noFill/>
          </p:spPr>
          <p:txBody>
            <a:bodyPr wrap="none" rtlCol="0">
              <a:spAutoFit/>
            </a:bodyPr>
            <a:lstStyle/>
            <a:p>
              <a:r>
                <a:rPr lang="en-US" sz="1200" dirty="0" err="1" smtClean="0">
                  <a:solidFill>
                    <a:schemeClr val="bg1"/>
                  </a:solidFill>
                  <a:latin typeface="+mj-lt"/>
                </a:rPr>
                <a:t>Altura</a:t>
              </a:r>
              <a:r>
                <a:rPr lang="en-US" sz="1200" dirty="0" smtClean="0">
                  <a:solidFill>
                    <a:schemeClr val="bg1"/>
                  </a:solidFill>
                  <a:latin typeface="+mj-lt"/>
                </a:rPr>
                <a:t> </a:t>
              </a:r>
              <a:r>
                <a:rPr lang="en-US" sz="1200" dirty="0" err="1" smtClean="0">
                  <a:solidFill>
                    <a:schemeClr val="bg1"/>
                  </a:solidFill>
                  <a:latin typeface="+mj-lt"/>
                </a:rPr>
                <a:t>Observada</a:t>
              </a:r>
              <a:r>
                <a:rPr lang="en-US" sz="1200" dirty="0" smtClean="0">
                  <a:solidFill>
                    <a:schemeClr val="bg1"/>
                  </a:solidFill>
                  <a:latin typeface="+mj-lt"/>
                </a:rPr>
                <a:t>:  1.7 </a:t>
              </a:r>
              <a:r>
                <a:rPr lang="en-US" sz="1200" dirty="0" err="1" smtClean="0">
                  <a:solidFill>
                    <a:schemeClr val="bg1"/>
                  </a:solidFill>
                  <a:latin typeface="+mj-lt"/>
                </a:rPr>
                <a:t>mts</a:t>
              </a:r>
              <a:endParaRPr lang="es-AR" sz="1200" dirty="0">
                <a:solidFill>
                  <a:schemeClr val="bg1"/>
                </a:solidFill>
                <a:latin typeface="+mj-lt"/>
              </a:endParaRPr>
            </a:p>
          </p:txBody>
        </p:sp>
      </p:grpSp>
      <p:sp>
        <p:nvSpPr>
          <p:cNvPr id="16" name="TextBox 15"/>
          <p:cNvSpPr txBox="1"/>
          <p:nvPr/>
        </p:nvSpPr>
        <p:spPr>
          <a:xfrm>
            <a:off x="500034" y="2000240"/>
            <a:ext cx="3571900" cy="1908215"/>
          </a:xfrm>
          <a:prstGeom prst="rect">
            <a:avLst/>
          </a:prstGeom>
          <a:noFill/>
        </p:spPr>
        <p:txBody>
          <a:bodyPr wrap="square" rtlCol="0">
            <a:spAutoFit/>
          </a:bodyPr>
          <a:lstStyle/>
          <a:p>
            <a:r>
              <a:rPr lang="en-US" sz="2800" dirty="0" smtClean="0">
                <a:latin typeface="+mj-lt"/>
              </a:rPr>
              <a:t>    </a:t>
            </a:r>
            <a:r>
              <a:rPr lang="en-US" sz="2800" dirty="0" err="1" smtClean="0">
                <a:latin typeface="+mj-lt"/>
              </a:rPr>
              <a:t>WaveWatch</a:t>
            </a:r>
            <a:r>
              <a:rPr lang="en-US" sz="2800" dirty="0" smtClean="0">
                <a:latin typeface="+mj-lt"/>
              </a:rPr>
              <a:t> III:</a:t>
            </a:r>
          </a:p>
          <a:p>
            <a:pPr lvl="3"/>
            <a:r>
              <a:rPr lang="en-US" dirty="0" err="1" smtClean="0">
                <a:latin typeface="+mj-lt"/>
              </a:rPr>
              <a:t>Altura</a:t>
            </a:r>
            <a:r>
              <a:rPr lang="en-US" dirty="0" smtClean="0">
                <a:latin typeface="+mj-lt"/>
              </a:rPr>
              <a:t>: 1.7 </a:t>
            </a:r>
            <a:r>
              <a:rPr lang="en-US" dirty="0" err="1" smtClean="0">
                <a:latin typeface="+mj-lt"/>
              </a:rPr>
              <a:t>mts</a:t>
            </a:r>
            <a:endParaRPr lang="en-US" dirty="0" smtClean="0">
              <a:latin typeface="+mj-lt"/>
            </a:endParaRPr>
          </a:p>
          <a:p>
            <a:pPr lvl="3"/>
            <a:endParaRPr lang="en-US" dirty="0" smtClean="0">
              <a:latin typeface="+mj-lt"/>
            </a:endParaRPr>
          </a:p>
          <a:p>
            <a:pPr lvl="3"/>
            <a:r>
              <a:rPr lang="en-US" dirty="0" err="1" smtClean="0">
                <a:latin typeface="+mj-lt"/>
              </a:rPr>
              <a:t>Dirección</a:t>
            </a:r>
            <a:r>
              <a:rPr lang="en-US" dirty="0" smtClean="0">
                <a:latin typeface="+mj-lt"/>
              </a:rPr>
              <a:t>: Sur</a:t>
            </a:r>
          </a:p>
          <a:p>
            <a:pPr lvl="3"/>
            <a:endParaRPr lang="en-US" dirty="0" smtClean="0">
              <a:latin typeface="+mj-lt"/>
            </a:endParaRPr>
          </a:p>
          <a:p>
            <a:pPr lvl="3"/>
            <a:r>
              <a:rPr lang="en-US" dirty="0" err="1" smtClean="0">
                <a:latin typeface="+mj-lt"/>
              </a:rPr>
              <a:t>Periodo</a:t>
            </a:r>
            <a:r>
              <a:rPr lang="en-US" dirty="0" smtClean="0">
                <a:latin typeface="+mj-lt"/>
              </a:rPr>
              <a:t>: 12 </a:t>
            </a:r>
            <a:r>
              <a:rPr lang="en-US" dirty="0" err="1" smtClean="0">
                <a:latin typeface="+mj-lt"/>
              </a:rPr>
              <a:t>seg</a:t>
            </a:r>
            <a:r>
              <a:rPr lang="en-US" dirty="0" smtClean="0">
                <a:latin typeface="+mj-lt"/>
              </a:rPr>
              <a:t>. </a:t>
            </a:r>
            <a:endParaRPr lang="es-AR" dirty="0">
              <a:latin typeface="+mj-lt"/>
            </a:endParaRPr>
          </a:p>
        </p:txBody>
      </p:sp>
      <p:pic>
        <p:nvPicPr>
          <p:cNvPr id="17" name="Picture 1"/>
          <p:cNvPicPr>
            <a:picLocks noChangeAspect="1" noChangeArrowheads="1"/>
          </p:cNvPicPr>
          <p:nvPr/>
        </p:nvPicPr>
        <p:blipFill>
          <a:blip r:embed="rId5" cstate="print"/>
          <a:srcRect/>
          <a:stretch>
            <a:fillRect/>
          </a:stretch>
        </p:blipFill>
        <p:spPr bwMode="auto">
          <a:xfrm>
            <a:off x="842942" y="2643182"/>
            <a:ext cx="800100" cy="847725"/>
          </a:xfrm>
          <a:prstGeom prst="rect">
            <a:avLst/>
          </a:prstGeom>
          <a:noFill/>
          <a:ln w="9525">
            <a:noFill/>
            <a:miter lim="800000"/>
            <a:headEnd/>
            <a:tailEnd/>
          </a:ln>
        </p:spPr>
      </p:pic>
      <p:pic>
        <p:nvPicPr>
          <p:cNvPr id="18" name="Picture 2"/>
          <p:cNvPicPr>
            <a:picLocks noChangeAspect="1" noChangeArrowheads="1"/>
          </p:cNvPicPr>
          <p:nvPr/>
        </p:nvPicPr>
        <p:blipFill>
          <a:blip r:embed="rId6" cstate="print"/>
          <a:srcRect/>
          <a:stretch>
            <a:fillRect/>
          </a:stretch>
        </p:blipFill>
        <p:spPr bwMode="auto">
          <a:xfrm>
            <a:off x="3714744" y="4286256"/>
            <a:ext cx="361947" cy="344504"/>
          </a:xfrm>
          <a:prstGeom prst="rect">
            <a:avLst/>
          </a:prstGeom>
          <a:noFill/>
          <a:ln w="9525">
            <a:noFill/>
            <a:miter lim="800000"/>
            <a:headEnd/>
            <a:tailEnd/>
          </a:ln>
        </p:spPr>
      </p:pic>
      <p:pic>
        <p:nvPicPr>
          <p:cNvPr id="19" name="Picture 2"/>
          <p:cNvPicPr>
            <a:picLocks noChangeAspect="1" noChangeArrowheads="1"/>
          </p:cNvPicPr>
          <p:nvPr/>
        </p:nvPicPr>
        <p:blipFill>
          <a:blip r:embed="rId6" cstate="print"/>
          <a:srcRect/>
          <a:stretch>
            <a:fillRect/>
          </a:stretch>
        </p:blipFill>
        <p:spPr bwMode="auto">
          <a:xfrm>
            <a:off x="7781953" y="4214818"/>
            <a:ext cx="361947" cy="344504"/>
          </a:xfrm>
          <a:prstGeom prst="rect">
            <a:avLst/>
          </a:prstGeom>
          <a:noFill/>
          <a:ln w="9525">
            <a:noFill/>
            <a:miter lim="800000"/>
            <a:headEnd/>
            <a:tailEnd/>
          </a:ln>
        </p:spPr>
      </p:pic>
      <p:pic>
        <p:nvPicPr>
          <p:cNvPr id="20" name="Picture 2"/>
          <p:cNvPicPr>
            <a:picLocks noChangeAspect="1" noChangeArrowheads="1"/>
          </p:cNvPicPr>
          <p:nvPr/>
        </p:nvPicPr>
        <p:blipFill>
          <a:blip r:embed="rId6" cstate="print"/>
          <a:srcRect/>
          <a:stretch>
            <a:fillRect/>
          </a:stretch>
        </p:blipFill>
        <p:spPr bwMode="auto">
          <a:xfrm>
            <a:off x="7853391" y="1857364"/>
            <a:ext cx="361947" cy="3445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455</TotalTime>
  <Words>3011</Words>
  <Application>Microsoft Office PowerPoint</Application>
  <PresentationFormat>On-screen Show (4:3)</PresentationFormat>
  <Paragraphs>523</Paragraphs>
  <Slides>58</Slides>
  <Notes>17</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0" baseType="lpstr">
      <vt:lpstr>Flow</vt:lpstr>
      <vt:lpstr>Hoja de cálculo</vt:lpstr>
      <vt:lpstr>Surf-Forecaster</vt:lpstr>
      <vt:lpstr>Agenda</vt:lpstr>
      <vt:lpstr>Contexto (1)</vt:lpstr>
      <vt:lpstr>Contexto (2)</vt:lpstr>
      <vt:lpstr>Contexto (3)</vt:lpstr>
      <vt:lpstr>Contexto (4)</vt:lpstr>
      <vt:lpstr>Agenda</vt:lpstr>
      <vt:lpstr>Problemática (1)</vt:lpstr>
      <vt:lpstr>Problemática (2)</vt:lpstr>
      <vt:lpstr>Problemática (3)</vt:lpstr>
      <vt:lpstr>Agenda</vt:lpstr>
      <vt:lpstr>Aprendizaje de Máquina (1)</vt:lpstr>
      <vt:lpstr>Aprendizaje de Máquina (2)</vt:lpstr>
      <vt:lpstr>Aprendizaje de Máquina (3)</vt:lpstr>
      <vt:lpstr>Aprendizaje de Máquina (4)</vt:lpstr>
      <vt:lpstr>Aprendizaje de Máquina (5)</vt:lpstr>
      <vt:lpstr>Aprendizaje de Máquina(6)</vt:lpstr>
      <vt:lpstr>Agenda</vt:lpstr>
      <vt:lpstr>Propuesta (1)</vt:lpstr>
      <vt:lpstr>Propuesta (2)</vt:lpstr>
      <vt:lpstr>Propuesta (3)</vt:lpstr>
      <vt:lpstr>Propuesta (4)</vt:lpstr>
      <vt:lpstr>Agenda</vt:lpstr>
      <vt:lpstr>Caso de estudio (1) - Lugar</vt:lpstr>
      <vt:lpstr>Caso de estudio (2) - Datos</vt:lpstr>
      <vt:lpstr>Caso de estudio (3) - Datos</vt:lpstr>
      <vt:lpstr>Preprocesamiento (1)</vt:lpstr>
      <vt:lpstr>Preprocesamiento (2)</vt:lpstr>
      <vt:lpstr>Preprocesamiento (3)</vt:lpstr>
      <vt:lpstr>Agenda</vt:lpstr>
      <vt:lpstr>Experimentación (1)</vt:lpstr>
      <vt:lpstr>Experimentación (2)</vt:lpstr>
      <vt:lpstr>Experimentación (3)</vt:lpstr>
      <vt:lpstr>Experimentación (4)</vt:lpstr>
      <vt:lpstr>Experimentación (5)</vt:lpstr>
      <vt:lpstr>Experimentación (6)</vt:lpstr>
      <vt:lpstr>Experimentación (7)</vt:lpstr>
      <vt:lpstr>Experimentación (8)</vt:lpstr>
      <vt:lpstr>Experimentación (9)</vt:lpstr>
      <vt:lpstr>Experimentación (10)</vt:lpstr>
      <vt:lpstr>Experimentación (11)</vt:lpstr>
      <vt:lpstr>Agenda</vt:lpstr>
      <vt:lpstr>Surf-Forecaster (1)</vt:lpstr>
      <vt:lpstr>Surf-Forecaster(2)</vt:lpstr>
      <vt:lpstr>Surf-Forecaster (3)</vt:lpstr>
      <vt:lpstr>Surf-Forecaster (4)</vt:lpstr>
      <vt:lpstr>Surf-Forecaster (5)</vt:lpstr>
      <vt:lpstr>Surf-Forecaster (6)</vt:lpstr>
      <vt:lpstr>Surf-Forecaster (7)</vt:lpstr>
      <vt:lpstr>Surf-Forecaster (8)</vt:lpstr>
      <vt:lpstr>Surf-Forecaster (9)</vt:lpstr>
      <vt:lpstr>Surf-Forecaster (10)</vt:lpstr>
      <vt:lpstr>Surf-Forecaster (11)</vt:lpstr>
      <vt:lpstr>Surf-Forecaster (12)</vt:lpstr>
      <vt:lpstr>Agenda</vt:lpstr>
      <vt:lpstr>Conclusiones (1)</vt:lpstr>
      <vt:lpstr>Conclusiones (2)</vt:lpstr>
      <vt:lpstr>Preguntas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usuario</dc:creator>
  <cp:lastModifiedBy>esteban</cp:lastModifiedBy>
  <cp:revision>62</cp:revision>
  <dcterms:created xsi:type="dcterms:W3CDTF">2010-08-20T02:10:01Z</dcterms:created>
  <dcterms:modified xsi:type="dcterms:W3CDTF">2010-08-27T13:09:59Z</dcterms:modified>
</cp:coreProperties>
</file>